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1" r:id="rId3"/>
  </p:sldMasterIdLst>
  <p:notesMasterIdLst>
    <p:notesMasterId r:id="rId14"/>
  </p:notesMasterIdLst>
  <p:sldIdLst>
    <p:sldId id="781" r:id="rId4"/>
    <p:sldId id="788" r:id="rId5"/>
    <p:sldId id="807" r:id="rId6"/>
    <p:sldId id="808" r:id="rId7"/>
    <p:sldId id="804" r:id="rId8"/>
    <p:sldId id="805" r:id="rId9"/>
    <p:sldId id="809" r:id="rId10"/>
    <p:sldId id="811" r:id="rId11"/>
    <p:sldId id="810" r:id="rId12"/>
    <p:sldId id="78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66FF"/>
    <a:srgbClr val="335E90"/>
    <a:srgbClr val="1387B7"/>
    <a:srgbClr val="2E4E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73" autoAdjust="0"/>
    <p:restoredTop sz="69860" autoAdjust="0"/>
  </p:normalViewPr>
  <p:slideViewPr>
    <p:cSldViewPr snapToGrid="0">
      <p:cViewPr varScale="1">
        <p:scale>
          <a:sx n="76" d="100"/>
          <a:sy n="76" d="100"/>
        </p:scale>
        <p:origin x="12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17FD3C-5E99-4122-A1EC-C8FBF6B0781B}" type="datetimeFigureOut">
              <a:rPr lang="zh-CN" altLang="en-US" smtClean="0"/>
              <a:t>2018/12/1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CE584D-DA30-42E6-B6AB-C9D2BEA4D8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4597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同学们好，下面我们简单介绍一下</a:t>
            </a:r>
            <a:r>
              <a:rPr lang="en-US" altLang="zh-CN" dirty="0" smtClean="0"/>
              <a:t>32</a:t>
            </a:r>
            <a:r>
              <a:rPr lang="zh-CN" altLang="en-US" dirty="0" smtClean="0"/>
              <a:t>位</a:t>
            </a:r>
            <a:r>
              <a:rPr lang="en-US" altLang="zh-CN" dirty="0" smtClean="0"/>
              <a:t>ALU</a:t>
            </a:r>
            <a:r>
              <a:rPr lang="zh-CN" altLang="en-US" dirty="0" smtClean="0"/>
              <a:t>设计实验的内容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1108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本实验的目的是帮助大家掌握。。。。。理解。。。。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要求大家熟悉掌握</a:t>
            </a:r>
            <a:r>
              <a:rPr lang="en-US" altLang="zh-CN" dirty="0" err="1" smtClean="0"/>
              <a:t>logisim</a:t>
            </a:r>
            <a:r>
              <a:rPr lang="zh-CN" altLang="en-US" dirty="0" smtClean="0"/>
              <a:t>中各种运算组件的使用，熟悉多路选择器的使用，最终能在</a:t>
            </a:r>
            <a:r>
              <a:rPr lang="en-US" altLang="zh-CN" dirty="0" err="1" smtClean="0"/>
              <a:t>logisim</a:t>
            </a:r>
            <a:r>
              <a:rPr lang="zh-CN" altLang="en-US" dirty="0" smtClean="0"/>
              <a:t>平台中设计</a:t>
            </a:r>
            <a:r>
              <a:rPr lang="en-US" altLang="zh-CN" dirty="0" smtClean="0"/>
              <a:t>32</a:t>
            </a:r>
            <a:r>
              <a:rPr lang="zh-CN" altLang="en-US" dirty="0" smtClean="0"/>
              <a:t>位</a:t>
            </a:r>
            <a:r>
              <a:rPr lang="en-US" altLang="zh-CN" dirty="0" smtClean="0"/>
              <a:t>ALU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注意实验中进制使用</a:t>
            </a:r>
            <a:r>
              <a:rPr lang="en-US" altLang="zh-CN" dirty="0" err="1" smtClean="0"/>
              <a:t>Logisim</a:t>
            </a:r>
            <a:r>
              <a:rPr lang="zh-CN" altLang="en-US" dirty="0" smtClean="0"/>
              <a:t>自带的加法器和减法器，要求利用前面实验完成的</a:t>
            </a:r>
            <a:r>
              <a:rPr lang="en-US" altLang="zh-CN" dirty="0" smtClean="0"/>
              <a:t>32</a:t>
            </a:r>
            <a:r>
              <a:rPr lang="zh-CN" altLang="en-US" dirty="0" smtClean="0"/>
              <a:t>位加法器以及其他内置的运算组件设计实现。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302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098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3951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219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152649"/>
            <a:ext cx="12192000" cy="205740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2152649"/>
            <a:ext cx="9144000" cy="1905000"/>
          </a:xfrm>
        </p:spPr>
        <p:txBody>
          <a:bodyPr anchor="b">
            <a:normAutofit/>
          </a:bodyPr>
          <a:lstStyle>
            <a:lvl1pPr algn="ctr">
              <a:lnSpc>
                <a:spcPct val="120000"/>
              </a:lnSpc>
              <a:defRPr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487863"/>
            <a:ext cx="9144000" cy="4365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单击以编辑母版副标题样式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210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2018/12/1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9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2018/12/1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181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13963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-</a:t>
            </a:r>
            <a:fld id="{ADB768AF-D19D-4B19-B140-7DF97929A9A1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7306013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CN" smtClean="0"/>
              <a:t> -</a:t>
            </a:r>
            <a:fld id="{7DB7D154-6577-432F-8144-43C687260925}" type="slidenum">
              <a:rPr lang="en-US" altLang="zh-CN" smtClean="0"/>
              <a:pPr>
                <a:defRPr/>
              </a:pPr>
              <a:t>‹#›</a:t>
            </a:fld>
            <a:r>
              <a:rPr lang="en-US" altLang="zh-CN" smtClean="0"/>
              <a:t>- 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802714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</a:t>
            </a:r>
            <a:r>
              <a:rPr lang="zh-CN" altLang="en-US" dirty="0" smtClean="0"/>
              <a:t>此处编辑母版标题样式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52738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1"/>
          </p:nvPr>
        </p:nvSpPr>
        <p:spPr>
          <a:xfrm>
            <a:off x="628802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CN" smtClean="0"/>
              <a:t> -</a:t>
            </a:r>
            <a:fld id="{5F521C08-B429-4574-BE91-8CD5A8D82BBE}" type="slidenum">
              <a:rPr lang="en-US" altLang="zh-CN" smtClean="0"/>
              <a:pPr>
                <a:defRPr/>
              </a:pPr>
              <a:t>‹#›</a:t>
            </a:fld>
            <a:r>
              <a:rPr lang="en-US" altLang="zh-CN" smtClean="0"/>
              <a:t>- 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07875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4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5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6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27424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3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4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5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3951" y="6023137"/>
            <a:ext cx="12192000" cy="836613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>
            <a:glow rad="127000">
              <a:schemeClr val="bg1">
                <a:alpha val="38000"/>
              </a:schemeClr>
            </a:glow>
          </a:effectLst>
        </p:spPr>
      </p:pic>
      <p:sp>
        <p:nvSpPr>
          <p:cNvPr id="9" name="灯片编号占位符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223500" y="6237288"/>
            <a:ext cx="1354667" cy="47625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07A58F-92FA-4C20-BF32-9E303ED892C9}" type="slidenum">
              <a:rPr lang="en-US" altLang="zh-CN" smtClean="0">
                <a:latin typeface="Arial" charset="0"/>
              </a:rPr>
              <a:pPr/>
              <a:t>‹#›</a:t>
            </a:fld>
            <a:endParaRPr lang="en-US" altLang="zh-CN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844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4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5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6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09600" y="214313"/>
            <a:ext cx="109728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矩形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24417" y="6524625"/>
            <a:ext cx="1919816" cy="196850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DB7D70D-7DF3-4918-ACB7-161C21D1246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531775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userDrawn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1251" y="1752600"/>
            <a:ext cx="5232400" cy="4267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11200" y="6153150"/>
            <a:ext cx="3657600" cy="476250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/>
              <a:t>计算机组成原理  </a:t>
            </a:r>
            <a:r>
              <a:rPr lang="en-US" altLang="zh-CN"/>
              <a:t>Slide</a:t>
            </a:r>
            <a:r>
              <a:rPr lang="en-US" altLang="zh-CN" sz="1200"/>
              <a:t> </a:t>
            </a:r>
            <a:fld id="{FD3FAE62-0744-4188-868F-C5ADF094D286}" type="slidenum">
              <a:rPr lang="en-US" altLang="zh-CN" sz="1200">
                <a:solidFill>
                  <a:schemeClr val="accent2"/>
                </a:solidFill>
              </a:rPr>
              <a:pPr>
                <a:defRPr/>
              </a:pPr>
              <a:t>‹#›</a:t>
            </a:fld>
            <a:r>
              <a:rPr lang="en-US" altLang="zh-CN" sz="12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721839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14"/>
          <p:cNvSpPr/>
          <p:nvPr userDrawn="1"/>
        </p:nvSpPr>
        <p:spPr>
          <a:xfrm>
            <a:off x="11290928" y="6595549"/>
            <a:ext cx="246888" cy="246888"/>
          </a:xfrm>
          <a:prstGeom prst="ellipse">
            <a:avLst/>
          </a:prstGeom>
          <a:solidFill>
            <a:srgbClr val="1387B7"/>
          </a:solidFill>
          <a:ln>
            <a:solidFill>
              <a:srgbClr val="138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822" y="257614"/>
            <a:ext cx="10515600" cy="617641"/>
          </a:xfrm>
        </p:spPr>
        <p:txBody>
          <a:bodyPr>
            <a:normAutofit/>
          </a:bodyPr>
          <a:lstStyle>
            <a:lvl1pPr>
              <a:defRPr sz="2800">
                <a:solidFill>
                  <a:srgbClr val="2E4E7E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11430" y="6692474"/>
            <a:ext cx="12180570" cy="169469"/>
          </a:xfrm>
          <a:prstGeom prst="rect">
            <a:avLst/>
          </a:prstGeom>
          <a:solidFill>
            <a:srgbClr val="138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-1270" y="6692474"/>
            <a:ext cx="759220" cy="169469"/>
          </a:xfrm>
          <a:prstGeom prst="rect">
            <a:avLst/>
          </a:prstGeom>
          <a:solidFill>
            <a:srgbClr val="2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灯片编号占位符 3"/>
          <p:cNvSpPr txBox="1">
            <a:spLocks/>
          </p:cNvSpPr>
          <p:nvPr userDrawn="1"/>
        </p:nvSpPr>
        <p:spPr>
          <a:xfrm>
            <a:off x="11268341" y="6589899"/>
            <a:ext cx="292061" cy="283147"/>
          </a:xfrm>
          <a:prstGeom prst="rect">
            <a:avLst/>
          </a:prstGeom>
        </p:spPr>
        <p:txBody>
          <a:bodyPr vert="horz" wrap="square" lIns="0" tIns="0" rIns="0" bIns="0" rtlCol="0" anchor="ctr" anchorCtr="1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5183D58-648D-4475-BEF8-624F48514A30}" type="slidenum"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pPr/>
              <a:t>‹#›</a:t>
            </a:fld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pic>
        <p:nvPicPr>
          <p:cNvPr id="10" name="图片 9" descr="计算机学院logo-组合01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47499" y="256355"/>
            <a:ext cx="1854367" cy="44992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487823" y="942764"/>
            <a:ext cx="8331438" cy="563702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2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2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1" name="任意多边形 20"/>
          <p:cNvSpPr/>
          <p:nvPr userDrawn="1"/>
        </p:nvSpPr>
        <p:spPr>
          <a:xfrm flipV="1">
            <a:off x="326571" y="359908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390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xAndClipArt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755651" y="1752600"/>
            <a:ext cx="5232400" cy="4267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剪贴画占位符 3"/>
          <p:cNvSpPr>
            <a:spLocks noGrp="1"/>
          </p:cNvSpPr>
          <p:nvPr>
            <p:ph type="clipArt" sz="half" idx="2"/>
          </p:nvPr>
        </p:nvSpPr>
        <p:spPr>
          <a:xfrm>
            <a:off x="6191251" y="1752600"/>
            <a:ext cx="5232400" cy="4267200"/>
          </a:xfrm>
        </p:spPr>
        <p:txBody>
          <a:bodyPr/>
          <a:lstStyle/>
          <a:p>
            <a:pPr lvl="0"/>
            <a:endParaRPr lang="zh-CN" altLang="en-US" noProof="0" smtClean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177270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xOverObj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755651" y="1752600"/>
            <a:ext cx="10668000" cy="2057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55651" y="3962400"/>
            <a:ext cx="10668000" cy="2057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12489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chart">
  <p:cSld name="标题和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5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6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表占位符 2"/>
          <p:cNvSpPr>
            <a:spLocks noGrp="1"/>
          </p:cNvSpPr>
          <p:nvPr>
            <p:ph type="chart" idx="1"/>
          </p:nvPr>
        </p:nvSpPr>
        <p:spPr>
          <a:xfrm>
            <a:off x="755651" y="1752600"/>
            <a:ext cx="10668000" cy="4267200"/>
          </a:xfrm>
        </p:spPr>
        <p:txBody>
          <a:bodyPr/>
          <a:lstStyle/>
          <a:p>
            <a:pPr lvl="0"/>
            <a:endParaRPr lang="zh-CN" altLang="en-US" noProof="0" smtClean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582330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 smtClean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  <a:pPr>
                <a:defRPr/>
              </a:pPr>
              <a:t>‹#›</a:t>
            </a:fld>
            <a:r>
              <a:rPr lang="en-US" altLang="zh-CN" sz="1400" smtClean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921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381" y="214313"/>
            <a:ext cx="10972800" cy="582612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 smtClean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  <a:pPr>
                <a:defRPr/>
              </a:pPr>
              <a:t>‹#›</a:t>
            </a:fld>
            <a:r>
              <a:rPr lang="en-US" altLang="zh-CN" sz="1400" smtClean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82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</a:t>
            </a:r>
            <a:r>
              <a:rPr lang="zh-CN" altLang="en-US" dirty="0" smtClean="0"/>
              <a:t>此处编辑母版标题样式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52738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1"/>
          </p:nvPr>
        </p:nvSpPr>
        <p:spPr>
          <a:xfrm>
            <a:off x="628802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224459" y="6237312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 dirty="0" smtClean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  <a:pPr>
                <a:defRPr/>
              </a:pPr>
              <a:t>‹#›</a:t>
            </a:fld>
            <a:r>
              <a:rPr lang="en-US" altLang="zh-CN" sz="1400" dirty="0" smtClean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3409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6565" y="116632"/>
            <a:ext cx="10668000" cy="6480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2232248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0"/>
          </p:nvPr>
        </p:nvSpPr>
        <p:spPr>
          <a:xfrm>
            <a:off x="527381" y="3429000"/>
            <a:ext cx="10957984" cy="2232248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 smtClean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  <a:pPr>
                <a:defRPr/>
              </a:pPr>
              <a:t>‹#›</a:t>
            </a:fld>
            <a:r>
              <a:rPr lang="en-US" altLang="zh-CN" sz="1400" smtClean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315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2018/12/1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955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2018/12/1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60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2018/12/1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81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2018/12/1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368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883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2018/12/1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74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2018/12/1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89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3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2B2F23B-AF66-41A9-897D-44609AD9DFB7}" type="datetimeFigureOut">
              <a:rPr lang="zh-CN" altLang="en-US" smtClean="0"/>
              <a:pPr/>
              <a:t>2018/12/1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2F030DD-4EA3-4D16-8C1C-D1952208EE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66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组合 1"/>
          <p:cNvGrpSpPr>
            <a:grpSpLocks/>
          </p:cNvGrpSpPr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2050" name="Picture 2"/>
            <p:cNvPicPr>
              <a:picLocks noChangeAspect="1" noChangeArrowheads="1"/>
            </p:cNvPicPr>
            <p:nvPr userDrawn="1"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13320" name="Picture 8"/>
            <p:cNvPicPr>
              <a:picLocks noChangeAspect="1" noChangeArrowheads="1"/>
            </p:cNvPicPr>
            <p:nvPr userDrawn="1"/>
          </p:nvPicPr>
          <p:blipFill>
            <a:blip r:embed="rId1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3315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331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0223500" y="6237288"/>
            <a:ext cx="1354667" cy="476250"/>
          </a:xfrm>
          <a:prstGeom prst="rect">
            <a:avLst/>
          </a:prstGeom>
        </p:spPr>
        <p:txBody>
          <a:bodyPr/>
          <a:lstStyle>
            <a:lvl1pPr algn="r">
              <a:defRPr sz="1400" dirty="0">
                <a:solidFill>
                  <a:srgbClr val="0D7157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 -</a:t>
            </a:r>
            <a:fld id="{CAE7922D-FD5F-4BE1-993F-FD194E04727B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455576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altLang="en-US" sz="2400" dirty="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zh-CN" altLang="en-US" sz="2000" dirty="0">
          <a:solidFill>
            <a:srgbClr val="C00000"/>
          </a:solidFill>
          <a:latin typeface="+mn-ea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altLang="en-US" sz="2000" dirty="0">
          <a:solidFill>
            <a:schemeClr val="tx1"/>
          </a:solidFill>
          <a:latin typeface="+mn-ea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2050" name="Picture 2"/>
            <p:cNvPicPr>
              <a:picLocks noChangeAspect="1" noChangeArrowheads="1"/>
            </p:cNvPicPr>
            <p:nvPr userDrawn="1"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051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 smtClean="0"/>
              <a:t>单击此处编辑母版标题样式</a:t>
            </a:r>
          </a:p>
        </p:txBody>
      </p:sp>
      <p:sp>
        <p:nvSpPr>
          <p:cNvPr id="20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itchFamily="2" charset="2"/>
              <a:buChar char="n"/>
            </a:pPr>
            <a:r>
              <a:rPr lang="zh-CN" altLang="en-US" dirty="0" smtClean="0"/>
              <a:t>单击此处编辑母版文本样式</a:t>
            </a:r>
          </a:p>
          <a:p>
            <a:pPr marL="812800" lvl="1" indent="-355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itchFamily="2" charset="2"/>
              <a:buChar char="p"/>
            </a:pPr>
            <a:r>
              <a:rPr lang="zh-CN" altLang="en-US" dirty="0" smtClean="0"/>
              <a:t>第二级</a:t>
            </a:r>
          </a:p>
          <a:p>
            <a:pPr marL="1143000" lvl="2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itchFamily="2" charset="2"/>
              <a:buChar char="u"/>
            </a:pPr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l"/>
            <a:endParaRPr lang="zh-CN" altLang="en-US" sz="18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0416480" y="6337126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 smtClean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  <a:pPr>
                <a:defRPr/>
              </a:pPr>
              <a:t>‹#›</a:t>
            </a:fld>
            <a:r>
              <a:rPr lang="en-US" altLang="zh-CN" sz="1400" smtClean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15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 baseline="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lang="zh-CN" altLang="en-US" sz="2400" dirty="0" smtClean="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lang="zh-CN" altLang="en-US" sz="2000" dirty="0" smtClean="0">
          <a:solidFill>
            <a:srgbClr val="C00000"/>
          </a:solidFill>
          <a:latin typeface="+mn-ea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lang="zh-CN" altLang="en-US" sz="2000" dirty="0" smtClean="0">
          <a:solidFill>
            <a:schemeClr val="tx1"/>
          </a:solidFill>
          <a:latin typeface="+mn-ea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mailto:stan@hust.edu.c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5173"/>
          <a:stretch/>
        </p:blipFill>
        <p:spPr bwMode="auto">
          <a:xfrm>
            <a:off x="0" y="1884555"/>
            <a:ext cx="12192000" cy="4970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2214678"/>
            <a:ext cx="12115801" cy="1905000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5300" b="1" dirty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/>
            </a:r>
            <a:br>
              <a:rPr lang="zh-CN" altLang="en-US" sz="5300" b="1" dirty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</a:br>
            <a:r>
              <a:rPr lang="zh-CN" altLang="en-US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 计算机组成原理</a:t>
            </a:r>
            <a:r>
              <a:rPr lang="en-US" altLang="zh-CN" sz="5300" b="1" dirty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/>
            </a:r>
            <a:br>
              <a:rPr lang="en-US" altLang="zh-CN" sz="5300" b="1" dirty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</a:br>
            <a:r>
              <a:rPr lang="en-US" altLang="zh-CN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                        </a:t>
            </a:r>
            <a:r>
              <a:rPr lang="zh-CN" altLang="en-US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全</a:t>
            </a:r>
            <a:r>
              <a:rPr lang="zh-CN" altLang="en-US" sz="5300" b="1" dirty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相</a:t>
            </a:r>
            <a:r>
              <a:rPr lang="zh-CN" altLang="en-US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联</a:t>
            </a:r>
            <a:r>
              <a:rPr lang="en-US" altLang="zh-CN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cache</a:t>
            </a:r>
            <a:r>
              <a:rPr lang="zh-CN" altLang="en-US" sz="5300" b="1" dirty="0" smtClean="0">
                <a:ln w="3175">
                  <a:solidFill>
                    <a:srgbClr val="31A5D7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cs"/>
              </a:rPr>
              <a:t>设计</a:t>
            </a:r>
            <a:endParaRPr lang="zh-CN" altLang="en-US" sz="5300" b="1" dirty="0">
              <a:ln w="3175">
                <a:solidFill>
                  <a:srgbClr val="31A5D7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cs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27310" y="4369576"/>
            <a:ext cx="9144000" cy="825753"/>
          </a:xfrm>
        </p:spPr>
        <p:txBody>
          <a:bodyPr>
            <a:normAutofit/>
          </a:bodyPr>
          <a:lstStyle/>
          <a:p>
            <a:r>
              <a:rPr lang="zh-CN" altLang="en-US" b="1" dirty="0" smtClean="0"/>
              <a:t>谭志虎</a:t>
            </a:r>
            <a:r>
              <a:rPr lang="zh-CN" altLang="en-US" dirty="0" smtClean="0"/>
              <a:t> </a:t>
            </a:r>
            <a:r>
              <a:rPr lang="en-US" altLang="zh-CN" b="1" u="sng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  <a:hlinkClick r:id="rId4"/>
              </a:rPr>
              <a:t>stan@hust.edu.cn</a:t>
            </a:r>
            <a:r>
              <a:rPr lang="en-US" altLang="zh-CN" b="1" u="sng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 </a:t>
            </a:r>
          </a:p>
        </p:txBody>
      </p:sp>
      <p:pic>
        <p:nvPicPr>
          <p:cNvPr id="7" name="图片 6" descr="计算机学院logo-组合01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98379" y="438770"/>
            <a:ext cx="3142405" cy="76244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46" y="234049"/>
            <a:ext cx="1488107" cy="1171884"/>
          </a:xfrm>
          <a:prstGeom prst="rect">
            <a:avLst/>
          </a:prstGeom>
        </p:spPr>
      </p:pic>
      <p:pic>
        <p:nvPicPr>
          <p:cNvPr id="11" name="Picture 2" descr="20130702002045_美东行_副本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3" t="15750" r="22023"/>
          <a:stretch/>
        </p:blipFill>
        <p:spPr bwMode="auto">
          <a:xfrm>
            <a:off x="9528786" y="2182354"/>
            <a:ext cx="1995047" cy="1995047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副标题 2"/>
          <p:cNvSpPr txBox="1">
            <a:spLocks/>
          </p:cNvSpPr>
          <p:nvPr/>
        </p:nvSpPr>
        <p:spPr>
          <a:xfrm>
            <a:off x="10800594" y="6455983"/>
            <a:ext cx="1360890" cy="4128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 smtClean="0">
                <a:solidFill>
                  <a:schemeClr val="bg1"/>
                </a:solidFill>
              </a:rPr>
              <a:t>2018-10</a:t>
            </a:r>
            <a:endParaRPr lang="en-US" altLang="zh-CN" b="1" u="sng" dirty="0" smtClean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90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835741"/>
            <a:ext cx="12192000" cy="1330620"/>
          </a:xfrm>
          <a:prstGeom prst="rect">
            <a:avLst/>
          </a:prstGeom>
          <a:solidFill>
            <a:srgbClr val="28A9D6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grpSp>
        <p:nvGrpSpPr>
          <p:cNvPr id="14" name="组合 13"/>
          <p:cNvGrpSpPr/>
          <p:nvPr/>
        </p:nvGrpSpPr>
        <p:grpSpPr>
          <a:xfrm>
            <a:off x="0" y="5227536"/>
            <a:ext cx="12192000" cy="206294"/>
            <a:chOff x="0" y="4795475"/>
            <a:chExt cx="4320000" cy="145246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0" y="4795475"/>
              <a:ext cx="4320000" cy="12674"/>
            </a:xfrm>
            <a:prstGeom prst="line">
              <a:avLst/>
            </a:prstGeom>
            <a:ln w="3175">
              <a:solidFill>
                <a:srgbClr val="28A9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0" y="4861761"/>
              <a:ext cx="4320000" cy="12674"/>
            </a:xfrm>
            <a:prstGeom prst="line">
              <a:avLst/>
            </a:prstGeom>
            <a:ln w="3175">
              <a:solidFill>
                <a:srgbClr val="28A9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0" y="4928047"/>
              <a:ext cx="4320000" cy="12674"/>
            </a:xfrm>
            <a:prstGeom prst="line">
              <a:avLst/>
            </a:prstGeom>
            <a:ln w="3175">
              <a:solidFill>
                <a:srgbClr val="28A9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图片 17" descr="计算机学院logo-组合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0118" y="2487168"/>
            <a:ext cx="4727734" cy="1147092"/>
          </a:xfrm>
          <a:prstGeom prst="rect">
            <a:avLst/>
          </a:prstGeom>
        </p:spPr>
      </p:pic>
      <p:pic>
        <p:nvPicPr>
          <p:cNvPr id="19" name="Picture 2" descr="20130702002045_美东行_副本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3" t="15750" r="22023"/>
          <a:stretch/>
        </p:blipFill>
        <p:spPr bwMode="auto">
          <a:xfrm>
            <a:off x="1149885" y="1433493"/>
            <a:ext cx="3534241" cy="3534241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副标题 2"/>
          <p:cNvSpPr txBox="1">
            <a:spLocks/>
          </p:cNvSpPr>
          <p:nvPr/>
        </p:nvSpPr>
        <p:spPr>
          <a:xfrm>
            <a:off x="5162605" y="4139127"/>
            <a:ext cx="6550915" cy="82575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400" b="1" dirty="0" smtClean="0"/>
              <a:t>谭志虎</a:t>
            </a:r>
            <a:r>
              <a:rPr lang="zh-CN" altLang="en-US" sz="3600" dirty="0" smtClean="0"/>
              <a:t>    </a:t>
            </a:r>
            <a:r>
              <a:rPr lang="en-US" altLang="zh-CN" sz="3600" b="1" u="sng" dirty="0" smtClean="0">
                <a:solidFill>
                  <a:srgbClr val="335E9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stan@hust.edu.cn 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52" y="497586"/>
            <a:ext cx="1492421" cy="1492421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0220064" y="186651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扫码下载</a:t>
            </a:r>
            <a:endParaRPr lang="en-US" altLang="zh-CN" b="1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0610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实验目的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0515599" cy="5637024"/>
          </a:xfrm>
        </p:spPr>
        <p:txBody>
          <a:bodyPr/>
          <a:lstStyle/>
          <a:p>
            <a:r>
              <a:rPr lang="zh-CN" altLang="en-US" dirty="0" smtClean="0"/>
              <a:t>掌握</a:t>
            </a:r>
            <a:r>
              <a:rPr lang="en-US" altLang="zh-CN" dirty="0"/>
              <a:t>cache</a:t>
            </a:r>
            <a:r>
              <a:rPr lang="zh-CN" altLang="en-US" dirty="0"/>
              <a:t>实现的三个关键技术</a:t>
            </a:r>
            <a:r>
              <a:rPr lang="zh-CN" altLang="en-US" dirty="0" smtClean="0"/>
              <a:t>：数据</a:t>
            </a:r>
            <a:r>
              <a:rPr lang="zh-CN" altLang="en-US" dirty="0"/>
              <a:t>查找，地址映射，替换</a:t>
            </a:r>
            <a:r>
              <a:rPr lang="zh-CN" altLang="en-US" dirty="0" smtClean="0"/>
              <a:t>算法</a:t>
            </a:r>
            <a:endParaRPr lang="en-US" altLang="zh-CN" dirty="0" smtClean="0"/>
          </a:p>
          <a:p>
            <a:r>
              <a:rPr lang="zh-CN" altLang="en-US" dirty="0" smtClean="0"/>
              <a:t>熟悉</a:t>
            </a:r>
            <a:r>
              <a:rPr lang="zh-CN" altLang="en-US" dirty="0"/>
              <a:t>译码器，多路选择器，寄存器的</a:t>
            </a:r>
            <a:r>
              <a:rPr lang="zh-CN" altLang="en-US" dirty="0" smtClean="0"/>
              <a:t>使用</a:t>
            </a:r>
            <a:endParaRPr lang="en-US" altLang="zh-CN" dirty="0" smtClean="0"/>
          </a:p>
          <a:p>
            <a:r>
              <a:rPr lang="zh-CN" altLang="en-US" dirty="0" smtClean="0"/>
              <a:t>能</a:t>
            </a:r>
            <a:r>
              <a:rPr lang="zh-CN" altLang="en-US" dirty="0"/>
              <a:t>根据不同的映射策略在</a:t>
            </a:r>
            <a:r>
              <a:rPr lang="en-US" altLang="zh-CN" dirty="0" err="1"/>
              <a:t>Logisim</a:t>
            </a:r>
            <a:r>
              <a:rPr lang="zh-CN" altLang="en-US" dirty="0"/>
              <a:t>平台</a:t>
            </a:r>
            <a:r>
              <a:rPr lang="zh-CN" altLang="en-US" dirty="0" smtClean="0"/>
              <a:t>中实现</a:t>
            </a:r>
            <a:r>
              <a:rPr lang="en-US" altLang="zh-CN" dirty="0"/>
              <a:t>cache</a:t>
            </a:r>
            <a:r>
              <a:rPr lang="zh-CN" altLang="en-US" dirty="0" smtClean="0"/>
              <a:t>机制</a:t>
            </a:r>
            <a:endParaRPr lang="zh-CN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531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全相联映射</a:t>
            </a:r>
            <a:endParaRPr lang="zh-CN" altLang="en-US" dirty="0"/>
          </a:p>
        </p:txBody>
      </p:sp>
      <p:sp>
        <p:nvSpPr>
          <p:cNvPr id="149" name="矩形 148"/>
          <p:cNvSpPr/>
          <p:nvPr/>
        </p:nvSpPr>
        <p:spPr>
          <a:xfrm>
            <a:off x="2492748" y="2255929"/>
            <a:ext cx="2404664" cy="217118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rgbClr val="33333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1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0" name="矩形 149"/>
          <p:cNvSpPr/>
          <p:nvPr/>
        </p:nvSpPr>
        <p:spPr>
          <a:xfrm>
            <a:off x="4968851" y="2260171"/>
            <a:ext cx="1895499" cy="2166938"/>
          </a:xfrm>
          <a:prstGeom prst="rect">
            <a:avLst/>
          </a:prstGeom>
          <a:solidFill>
            <a:srgbClr val="B2B2B2">
              <a:lumMod val="60000"/>
              <a:lumOff val="40000"/>
            </a:srgbClr>
          </a:solidFill>
          <a:ln w="9525" cap="flat" cmpd="sng" algn="ctr">
            <a:solidFill>
              <a:srgbClr val="33333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1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1" name="TextBox 114"/>
          <p:cNvSpPr txBox="1">
            <a:spLocks noChangeArrowheads="1"/>
          </p:cNvSpPr>
          <p:nvPr/>
        </p:nvSpPr>
        <p:spPr bwMode="auto">
          <a:xfrm>
            <a:off x="6410325" y="2304621"/>
            <a:ext cx="433388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i="1">
                <a:solidFill>
                  <a:srgbClr val="000000"/>
                </a:solidFill>
                <a:latin typeface="Arial" charset="0"/>
                <a:ea typeface="华文细黑" pitchFamily="2" charset="-122"/>
              </a:rPr>
              <a:t>L</a:t>
            </a:r>
            <a:r>
              <a:rPr lang="en-US" altLang="zh-CN" sz="1600" i="1" baseline="-25000">
                <a:solidFill>
                  <a:srgbClr val="000000"/>
                </a:solidFill>
                <a:latin typeface="Arial" charset="0"/>
                <a:ea typeface="华文细黑" pitchFamily="2" charset="-122"/>
              </a:rPr>
              <a:t>0</a:t>
            </a:r>
            <a:endParaRPr lang="zh-CN" altLang="en-US" sz="1600" i="1" baseline="-25000">
              <a:solidFill>
                <a:srgbClr val="000000"/>
              </a:solidFill>
              <a:latin typeface="Arial" charset="0"/>
              <a:ea typeface="华文细黑" pitchFamily="2" charset="-122"/>
            </a:endParaRPr>
          </a:p>
        </p:txBody>
      </p:sp>
      <p:sp>
        <p:nvSpPr>
          <p:cNvPr id="152" name="TextBox 120"/>
          <p:cNvSpPr txBox="1">
            <a:spLocks noChangeArrowheads="1"/>
          </p:cNvSpPr>
          <p:nvPr/>
        </p:nvSpPr>
        <p:spPr bwMode="auto">
          <a:xfrm>
            <a:off x="6410325" y="2874535"/>
            <a:ext cx="433388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i="1">
                <a:solidFill>
                  <a:srgbClr val="000000"/>
                </a:solidFill>
                <a:latin typeface="Arial" charset="0"/>
                <a:ea typeface="华文细黑" pitchFamily="2" charset="-122"/>
              </a:rPr>
              <a:t>L</a:t>
            </a:r>
            <a:r>
              <a:rPr lang="en-US" altLang="zh-CN" sz="1600" i="1" baseline="-25000">
                <a:solidFill>
                  <a:srgbClr val="000000"/>
                </a:solidFill>
                <a:latin typeface="Arial" charset="0"/>
                <a:ea typeface="华文细黑" pitchFamily="2" charset="-122"/>
              </a:rPr>
              <a:t>1</a:t>
            </a:r>
            <a:endParaRPr lang="zh-CN" altLang="en-US" sz="1600" i="1" baseline="-25000">
              <a:solidFill>
                <a:srgbClr val="000000"/>
              </a:solidFill>
              <a:latin typeface="Arial" charset="0"/>
              <a:ea typeface="华文细黑" pitchFamily="2" charset="-122"/>
            </a:endParaRPr>
          </a:p>
        </p:txBody>
      </p:sp>
      <p:sp>
        <p:nvSpPr>
          <p:cNvPr id="153" name="TextBox 132"/>
          <p:cNvSpPr txBox="1">
            <a:spLocks noChangeArrowheads="1"/>
          </p:cNvSpPr>
          <p:nvPr/>
        </p:nvSpPr>
        <p:spPr bwMode="auto">
          <a:xfrm>
            <a:off x="6383338" y="4008010"/>
            <a:ext cx="55245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i="1">
                <a:solidFill>
                  <a:srgbClr val="000000"/>
                </a:solidFill>
                <a:latin typeface="Arial" charset="0"/>
                <a:ea typeface="华文细黑" pitchFamily="2" charset="-122"/>
              </a:rPr>
              <a:t>L</a:t>
            </a:r>
            <a:r>
              <a:rPr lang="en-US" altLang="zh-CN" sz="1600" i="1" baseline="-25000">
                <a:solidFill>
                  <a:srgbClr val="000000"/>
                </a:solidFill>
                <a:latin typeface="Arial" charset="0"/>
                <a:ea typeface="华文细黑" pitchFamily="2" charset="-122"/>
              </a:rPr>
              <a:t>n-1</a:t>
            </a:r>
            <a:endParaRPr lang="zh-CN" altLang="en-US" sz="1600" i="1" baseline="-25000">
              <a:solidFill>
                <a:srgbClr val="000000"/>
              </a:solidFill>
              <a:latin typeface="Arial" charset="0"/>
              <a:ea typeface="华文细黑" pitchFamily="2" charset="-122"/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8524876" y="2374471"/>
            <a:ext cx="1247775" cy="228600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8524876" y="2603072"/>
            <a:ext cx="1247775" cy="227013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n+1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6" name="矩形 155"/>
          <p:cNvSpPr/>
          <p:nvPr/>
        </p:nvSpPr>
        <p:spPr>
          <a:xfrm>
            <a:off x="8524876" y="2831672"/>
            <a:ext cx="1247775" cy="227013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…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7" name="矩形 156"/>
          <p:cNvSpPr/>
          <p:nvPr/>
        </p:nvSpPr>
        <p:spPr>
          <a:xfrm>
            <a:off x="8524876" y="3058684"/>
            <a:ext cx="1247775" cy="228600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2n-1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8" name="矩形 157"/>
          <p:cNvSpPr/>
          <p:nvPr/>
        </p:nvSpPr>
        <p:spPr>
          <a:xfrm>
            <a:off x="8524876" y="5111321"/>
            <a:ext cx="1247775" cy="228600"/>
          </a:xfrm>
          <a:prstGeom prst="rect">
            <a:avLst/>
          </a:prstGeom>
          <a:solidFill>
            <a:srgbClr val="92D050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1" u="none" strike="noStrike" kern="0" cap="none" spc="0" normalizeH="0" baseline="-2500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mn</a:t>
            </a:r>
            <a:endParaRPr kumimoji="0" lang="zh-CN" altLang="en-US" sz="1400" b="0" i="1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9" name="矩形 158"/>
          <p:cNvSpPr/>
          <p:nvPr/>
        </p:nvSpPr>
        <p:spPr>
          <a:xfrm>
            <a:off x="8524876" y="5339922"/>
            <a:ext cx="1247775" cy="227013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1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mn+1</a:t>
            </a:r>
            <a:endParaRPr kumimoji="0" lang="zh-CN" altLang="en-US" sz="1400" b="0" i="1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0" name="矩形 159"/>
          <p:cNvSpPr/>
          <p:nvPr/>
        </p:nvSpPr>
        <p:spPr>
          <a:xfrm>
            <a:off x="8524876" y="5566935"/>
            <a:ext cx="1247775" cy="22542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…</a:t>
            </a:r>
            <a:endParaRPr kumimoji="0" lang="zh-CN" altLang="en-US" sz="1400" b="0" i="1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1" name="矩形 160"/>
          <p:cNvSpPr/>
          <p:nvPr/>
        </p:nvSpPr>
        <p:spPr>
          <a:xfrm>
            <a:off x="8524876" y="3287284"/>
            <a:ext cx="1247775" cy="227012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2n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2" name="矩形 161"/>
          <p:cNvSpPr/>
          <p:nvPr/>
        </p:nvSpPr>
        <p:spPr>
          <a:xfrm>
            <a:off x="8524876" y="3515884"/>
            <a:ext cx="1247775" cy="227012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2n+1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3" name="矩形 162"/>
          <p:cNvSpPr/>
          <p:nvPr/>
        </p:nvSpPr>
        <p:spPr>
          <a:xfrm>
            <a:off x="8524876" y="3742896"/>
            <a:ext cx="1247775" cy="228600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…</a:t>
            </a:r>
            <a:endParaRPr kumimoji="0" lang="zh-CN" altLang="en-US" sz="16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8524876" y="3971497"/>
            <a:ext cx="1247775" cy="227013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3n-1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5" name="矩形 164"/>
          <p:cNvSpPr/>
          <p:nvPr/>
        </p:nvSpPr>
        <p:spPr>
          <a:xfrm>
            <a:off x="8524876" y="5792359"/>
            <a:ext cx="1247775" cy="227012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1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mn+n-1</a:t>
            </a:r>
            <a:endParaRPr kumimoji="0" lang="zh-CN" altLang="en-US" sz="1400" b="0" i="1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6" name="矩形 165"/>
          <p:cNvSpPr/>
          <p:nvPr/>
        </p:nvSpPr>
        <p:spPr>
          <a:xfrm>
            <a:off x="8524876" y="1482296"/>
            <a:ext cx="1247775" cy="228600"/>
          </a:xfrm>
          <a:prstGeom prst="rect">
            <a:avLst/>
          </a:prstGeom>
          <a:solidFill>
            <a:srgbClr val="99FF66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0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7" name="矩形 166"/>
          <p:cNvSpPr/>
          <p:nvPr/>
        </p:nvSpPr>
        <p:spPr>
          <a:xfrm>
            <a:off x="8524876" y="1710897"/>
            <a:ext cx="1247775" cy="227013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1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8" name="矩形 167"/>
          <p:cNvSpPr/>
          <p:nvPr/>
        </p:nvSpPr>
        <p:spPr>
          <a:xfrm>
            <a:off x="8524876" y="1937909"/>
            <a:ext cx="1247775" cy="228600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…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9" name="矩形 168"/>
          <p:cNvSpPr/>
          <p:nvPr/>
        </p:nvSpPr>
        <p:spPr>
          <a:xfrm>
            <a:off x="8524876" y="2147459"/>
            <a:ext cx="1247775" cy="227012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n-1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70" name="矩形 169"/>
          <p:cNvSpPr/>
          <p:nvPr/>
        </p:nvSpPr>
        <p:spPr>
          <a:xfrm>
            <a:off x="8524876" y="4198509"/>
            <a:ext cx="1247775" cy="228600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tIns="0" anchorCtr="1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…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71" name="矩形 170"/>
          <p:cNvSpPr/>
          <p:nvPr/>
        </p:nvSpPr>
        <p:spPr>
          <a:xfrm>
            <a:off x="8524876" y="4427109"/>
            <a:ext cx="1247775" cy="228600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tIns="0" anchorCtr="1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…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72" name="矩形 171"/>
          <p:cNvSpPr/>
          <p:nvPr/>
        </p:nvSpPr>
        <p:spPr>
          <a:xfrm>
            <a:off x="8524876" y="4655709"/>
            <a:ext cx="1247775" cy="227012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tIns="0" anchorCtr="1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…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73" name="矩形 172"/>
          <p:cNvSpPr/>
          <p:nvPr/>
        </p:nvSpPr>
        <p:spPr>
          <a:xfrm>
            <a:off x="8524876" y="4882721"/>
            <a:ext cx="1247775" cy="228600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tIns="0" anchorCtr="1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…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74" name="矩形 173"/>
          <p:cNvSpPr/>
          <p:nvPr/>
        </p:nvSpPr>
        <p:spPr>
          <a:xfrm>
            <a:off x="5064126" y="2374471"/>
            <a:ext cx="1247775" cy="2286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0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75" name="矩形 174"/>
          <p:cNvSpPr/>
          <p:nvPr/>
        </p:nvSpPr>
        <p:spPr>
          <a:xfrm>
            <a:off x="5064126" y="2944384"/>
            <a:ext cx="1247775" cy="2286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1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76" name="矩形 175"/>
          <p:cNvSpPr/>
          <p:nvPr/>
        </p:nvSpPr>
        <p:spPr>
          <a:xfrm>
            <a:off x="5064126" y="3509534"/>
            <a:ext cx="1247775" cy="227012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…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grpSp>
        <p:nvGrpSpPr>
          <p:cNvPr id="177" name="组合 176"/>
          <p:cNvGrpSpPr>
            <a:grpSpLocks/>
          </p:cNvGrpSpPr>
          <p:nvPr/>
        </p:nvGrpSpPr>
        <p:grpSpPr bwMode="auto">
          <a:xfrm>
            <a:off x="2618259" y="2374471"/>
            <a:ext cx="720725" cy="1931988"/>
            <a:chOff x="2771800" y="2161394"/>
            <a:chExt cx="720080" cy="1932171"/>
          </a:xfrm>
        </p:grpSpPr>
        <p:sp>
          <p:nvSpPr>
            <p:cNvPr id="178" name="矩形 177"/>
            <p:cNvSpPr/>
            <p:nvPr/>
          </p:nvSpPr>
          <p:spPr>
            <a:xfrm>
              <a:off x="2771800" y="2161394"/>
              <a:ext cx="720080" cy="227035"/>
            </a:xfrm>
            <a:prstGeom prst="rect">
              <a:avLst/>
            </a:prstGeom>
            <a:solidFill>
              <a:srgbClr val="0070C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主存块</a:t>
              </a:r>
            </a:p>
          </p:txBody>
        </p:sp>
        <p:sp>
          <p:nvSpPr>
            <p:cNvPr id="179" name="矩形 178"/>
            <p:cNvSpPr/>
            <p:nvPr/>
          </p:nvSpPr>
          <p:spPr>
            <a:xfrm>
              <a:off x="2771800" y="2731361"/>
              <a:ext cx="720080" cy="228622"/>
            </a:xfrm>
            <a:prstGeom prst="rect">
              <a:avLst/>
            </a:prstGeom>
            <a:solidFill>
              <a:srgbClr val="0070C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主存块</a:t>
              </a:r>
            </a:p>
          </p:txBody>
        </p:sp>
        <p:sp>
          <p:nvSpPr>
            <p:cNvPr id="180" name="矩形 179"/>
            <p:cNvSpPr/>
            <p:nvPr/>
          </p:nvSpPr>
          <p:spPr>
            <a:xfrm>
              <a:off x="2771800" y="3294976"/>
              <a:ext cx="720080" cy="228622"/>
            </a:xfrm>
            <a:prstGeom prst="rect">
              <a:avLst/>
            </a:prstGeom>
            <a:solidFill>
              <a:srgbClr val="0070C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主存块</a:t>
              </a:r>
            </a:p>
          </p:txBody>
        </p:sp>
        <p:sp>
          <p:nvSpPr>
            <p:cNvPr id="181" name="矩形 180"/>
            <p:cNvSpPr/>
            <p:nvPr/>
          </p:nvSpPr>
          <p:spPr>
            <a:xfrm>
              <a:off x="2771800" y="3866530"/>
              <a:ext cx="720080" cy="227035"/>
            </a:xfrm>
            <a:prstGeom prst="rect">
              <a:avLst/>
            </a:prstGeom>
            <a:solidFill>
              <a:srgbClr val="0070C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主存块</a:t>
              </a:r>
            </a:p>
          </p:txBody>
        </p:sp>
      </p:grpSp>
      <p:grpSp>
        <p:nvGrpSpPr>
          <p:cNvPr id="182" name="组合 181"/>
          <p:cNvGrpSpPr>
            <a:grpSpLocks/>
          </p:cNvGrpSpPr>
          <p:nvPr/>
        </p:nvGrpSpPr>
        <p:grpSpPr bwMode="auto">
          <a:xfrm>
            <a:off x="4420270" y="2374471"/>
            <a:ext cx="360362" cy="1931988"/>
            <a:chOff x="2411760" y="2161394"/>
            <a:chExt cx="360040" cy="1932171"/>
          </a:xfrm>
        </p:grpSpPr>
        <p:sp>
          <p:nvSpPr>
            <p:cNvPr id="183" name="矩形 182"/>
            <p:cNvSpPr/>
            <p:nvPr/>
          </p:nvSpPr>
          <p:spPr>
            <a:xfrm>
              <a:off x="2411760" y="2161394"/>
              <a:ext cx="360040" cy="227035"/>
            </a:xfrm>
            <a:prstGeom prst="rect">
              <a:avLst/>
            </a:prstGeom>
            <a:solidFill>
              <a:srgbClr val="FF000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V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rush Script MT" pitchFamily="66" charset="0"/>
                <a:ea typeface="微软雅黑"/>
                <a:cs typeface="+mn-cs"/>
              </a:endParaRPr>
            </a:p>
          </p:txBody>
        </p:sp>
        <p:sp>
          <p:nvSpPr>
            <p:cNvPr id="184" name="矩形 183"/>
            <p:cNvSpPr/>
            <p:nvPr/>
          </p:nvSpPr>
          <p:spPr>
            <a:xfrm>
              <a:off x="2411760" y="2731361"/>
              <a:ext cx="360040" cy="228622"/>
            </a:xfrm>
            <a:prstGeom prst="rect">
              <a:avLst/>
            </a:prstGeom>
            <a:solidFill>
              <a:srgbClr val="FF000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V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rush Script MT" pitchFamily="66" charset="0"/>
                <a:ea typeface="微软雅黑"/>
                <a:cs typeface="+mn-cs"/>
              </a:endParaRPr>
            </a:p>
          </p:txBody>
        </p:sp>
        <p:sp>
          <p:nvSpPr>
            <p:cNvPr id="185" name="矩形 184"/>
            <p:cNvSpPr/>
            <p:nvPr/>
          </p:nvSpPr>
          <p:spPr>
            <a:xfrm>
              <a:off x="2411760" y="3294976"/>
              <a:ext cx="360040" cy="228622"/>
            </a:xfrm>
            <a:prstGeom prst="rect">
              <a:avLst/>
            </a:prstGeom>
            <a:solidFill>
              <a:srgbClr val="FF000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V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rush Script MT" pitchFamily="66" charset="0"/>
                <a:ea typeface="微软雅黑"/>
                <a:cs typeface="+mn-cs"/>
              </a:endParaRPr>
            </a:p>
          </p:txBody>
        </p:sp>
        <p:sp>
          <p:nvSpPr>
            <p:cNvPr id="186" name="矩形 185"/>
            <p:cNvSpPr/>
            <p:nvPr/>
          </p:nvSpPr>
          <p:spPr>
            <a:xfrm>
              <a:off x="2411760" y="3866530"/>
              <a:ext cx="360040" cy="227035"/>
            </a:xfrm>
            <a:prstGeom prst="rect">
              <a:avLst/>
            </a:prstGeom>
            <a:solidFill>
              <a:srgbClr val="FF000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V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rush Script MT" pitchFamily="66" charset="0"/>
                <a:ea typeface="微软雅黑"/>
                <a:cs typeface="+mn-cs"/>
              </a:endParaRPr>
            </a:p>
          </p:txBody>
        </p:sp>
      </p:grpSp>
      <p:grpSp>
        <p:nvGrpSpPr>
          <p:cNvPr id="187" name="组合 186"/>
          <p:cNvGrpSpPr>
            <a:grpSpLocks/>
          </p:cNvGrpSpPr>
          <p:nvPr/>
        </p:nvGrpSpPr>
        <p:grpSpPr bwMode="auto">
          <a:xfrm>
            <a:off x="4059908" y="2374471"/>
            <a:ext cx="360363" cy="1931988"/>
            <a:chOff x="2051720" y="2161394"/>
            <a:chExt cx="360040" cy="1932171"/>
          </a:xfrm>
          <a:solidFill>
            <a:srgbClr val="7030A0"/>
          </a:solidFill>
        </p:grpSpPr>
        <p:sp>
          <p:nvSpPr>
            <p:cNvPr id="188" name="矩形 187"/>
            <p:cNvSpPr/>
            <p:nvPr/>
          </p:nvSpPr>
          <p:spPr>
            <a:xfrm>
              <a:off x="2051720" y="2161394"/>
              <a:ext cx="360040" cy="227035"/>
            </a:xfrm>
            <a:prstGeom prst="rect">
              <a:avLst/>
            </a:prstGeom>
            <a:grpFill/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D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rush Script MT" pitchFamily="66" charset="0"/>
                <a:ea typeface="微软雅黑"/>
                <a:cs typeface="+mn-cs"/>
              </a:endParaRPr>
            </a:p>
          </p:txBody>
        </p:sp>
        <p:sp>
          <p:nvSpPr>
            <p:cNvPr id="189" name="矩形 188"/>
            <p:cNvSpPr/>
            <p:nvPr/>
          </p:nvSpPr>
          <p:spPr>
            <a:xfrm>
              <a:off x="2051720" y="2731361"/>
              <a:ext cx="360040" cy="228622"/>
            </a:xfrm>
            <a:prstGeom prst="rect">
              <a:avLst/>
            </a:prstGeom>
            <a:grpFill/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D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rush Script MT" pitchFamily="66" charset="0"/>
                <a:ea typeface="微软雅黑"/>
                <a:cs typeface="+mn-cs"/>
              </a:endParaRPr>
            </a:p>
          </p:txBody>
        </p:sp>
        <p:sp>
          <p:nvSpPr>
            <p:cNvPr id="190" name="矩形 189"/>
            <p:cNvSpPr/>
            <p:nvPr/>
          </p:nvSpPr>
          <p:spPr>
            <a:xfrm>
              <a:off x="2051720" y="3294976"/>
              <a:ext cx="360040" cy="228622"/>
            </a:xfrm>
            <a:prstGeom prst="rect">
              <a:avLst/>
            </a:prstGeom>
            <a:grpFill/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D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rush Script MT" pitchFamily="66" charset="0"/>
                <a:ea typeface="微软雅黑"/>
                <a:cs typeface="+mn-cs"/>
              </a:endParaRPr>
            </a:p>
          </p:txBody>
        </p:sp>
        <p:sp>
          <p:nvSpPr>
            <p:cNvPr id="191" name="矩形 190"/>
            <p:cNvSpPr/>
            <p:nvPr/>
          </p:nvSpPr>
          <p:spPr>
            <a:xfrm>
              <a:off x="2051720" y="3866530"/>
              <a:ext cx="360040" cy="227035"/>
            </a:xfrm>
            <a:prstGeom prst="rect">
              <a:avLst/>
            </a:prstGeom>
            <a:grpFill/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D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rush Script MT" pitchFamily="66" charset="0"/>
                <a:ea typeface="微软雅黑"/>
                <a:cs typeface="+mn-cs"/>
              </a:endParaRPr>
            </a:p>
          </p:txBody>
        </p:sp>
      </p:grpSp>
      <p:sp>
        <p:nvSpPr>
          <p:cNvPr id="192" name="矩形 191"/>
          <p:cNvSpPr/>
          <p:nvPr/>
        </p:nvSpPr>
        <p:spPr>
          <a:xfrm>
            <a:off x="5064126" y="4079446"/>
            <a:ext cx="1247775" cy="2286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333333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r>
              <a:rPr kumimoji="0" lang="en-US" altLang="zh-CN" sz="1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n-1</a:t>
            </a:r>
            <a:endParaRPr kumimoji="0" lang="zh-CN" altLang="en-US" sz="1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93" name="Line 12"/>
          <p:cNvSpPr>
            <a:spLocks noChangeShapeType="1"/>
          </p:cNvSpPr>
          <p:nvPr/>
        </p:nvSpPr>
        <p:spPr bwMode="auto">
          <a:xfrm flipV="1">
            <a:off x="6311900" y="1575960"/>
            <a:ext cx="2205038" cy="1482725"/>
          </a:xfrm>
          <a:prstGeom prst="line">
            <a:avLst/>
          </a:prstGeom>
          <a:noFill/>
          <a:ln w="3175">
            <a:solidFill>
              <a:srgbClr val="00B0F0"/>
            </a:solidFill>
            <a:round/>
            <a:headEnd type="triangle" w="med" len="med"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i="1">
              <a:solidFill>
                <a:srgbClr val="000000"/>
              </a:solidFill>
              <a:latin typeface="Arial" charset="0"/>
              <a:ea typeface="华文细黑" pitchFamily="2" charset="-122"/>
            </a:endParaRPr>
          </a:p>
        </p:txBody>
      </p:sp>
      <p:sp>
        <p:nvSpPr>
          <p:cNvPr id="194" name="Line 14"/>
          <p:cNvSpPr>
            <a:spLocks noChangeShapeType="1"/>
          </p:cNvSpPr>
          <p:nvPr/>
        </p:nvSpPr>
        <p:spPr bwMode="auto">
          <a:xfrm flipV="1">
            <a:off x="6311901" y="1596596"/>
            <a:ext cx="2212975" cy="2033588"/>
          </a:xfrm>
          <a:prstGeom prst="line">
            <a:avLst/>
          </a:prstGeom>
          <a:noFill/>
          <a:ln w="3175">
            <a:solidFill>
              <a:srgbClr val="00B0F0"/>
            </a:solidFill>
            <a:round/>
            <a:headEnd type="triangle" w="med" len="med"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i="1">
              <a:solidFill>
                <a:srgbClr val="000000"/>
              </a:solidFill>
              <a:latin typeface="Arial" charset="0"/>
              <a:ea typeface="华文细黑" pitchFamily="2" charset="-122"/>
            </a:endParaRPr>
          </a:p>
        </p:txBody>
      </p:sp>
      <p:sp>
        <p:nvSpPr>
          <p:cNvPr id="195" name="Line 15"/>
          <p:cNvSpPr>
            <a:spLocks noChangeShapeType="1"/>
          </p:cNvSpPr>
          <p:nvPr/>
        </p:nvSpPr>
        <p:spPr bwMode="auto">
          <a:xfrm flipV="1">
            <a:off x="6351589" y="1596596"/>
            <a:ext cx="2173287" cy="2616200"/>
          </a:xfrm>
          <a:prstGeom prst="line">
            <a:avLst/>
          </a:prstGeom>
          <a:noFill/>
          <a:ln w="3175">
            <a:solidFill>
              <a:srgbClr val="00B0F0"/>
            </a:solidFill>
            <a:round/>
            <a:headEnd type="triangle" w="med" len="med"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i="1">
              <a:solidFill>
                <a:srgbClr val="000000"/>
              </a:solidFill>
              <a:latin typeface="Arial" charset="0"/>
              <a:ea typeface="华文细黑" pitchFamily="2" charset="-122"/>
            </a:endParaRPr>
          </a:p>
        </p:txBody>
      </p:sp>
      <p:sp>
        <p:nvSpPr>
          <p:cNvPr id="196" name="Line 16"/>
          <p:cNvSpPr>
            <a:spLocks noChangeShapeType="1"/>
          </p:cNvSpPr>
          <p:nvPr/>
        </p:nvSpPr>
        <p:spPr bwMode="auto">
          <a:xfrm flipV="1">
            <a:off x="6311900" y="1575959"/>
            <a:ext cx="2205038" cy="952500"/>
          </a:xfrm>
          <a:prstGeom prst="line">
            <a:avLst/>
          </a:prstGeom>
          <a:noFill/>
          <a:ln w="3175">
            <a:solidFill>
              <a:srgbClr val="00B0F0"/>
            </a:solidFill>
            <a:round/>
            <a:headEnd type="triangle" w="med" len="med"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i="1">
              <a:solidFill>
                <a:srgbClr val="000000"/>
              </a:solidFill>
              <a:latin typeface="Arial" charset="0"/>
              <a:ea typeface="华文细黑" pitchFamily="2" charset="-122"/>
            </a:endParaRPr>
          </a:p>
        </p:txBody>
      </p:sp>
      <p:sp>
        <p:nvSpPr>
          <p:cNvPr id="197" name="Line 16"/>
          <p:cNvSpPr>
            <a:spLocks noChangeShapeType="1"/>
          </p:cNvSpPr>
          <p:nvPr/>
        </p:nvSpPr>
        <p:spPr bwMode="auto">
          <a:xfrm>
            <a:off x="6311901" y="2517346"/>
            <a:ext cx="2212975" cy="2692400"/>
          </a:xfrm>
          <a:prstGeom prst="line">
            <a:avLst/>
          </a:prstGeom>
          <a:noFill/>
          <a:ln w="3175">
            <a:solidFill>
              <a:srgbClr val="00B0F0"/>
            </a:solidFill>
            <a:round/>
            <a:headEnd type="triangle" w="med" len="med"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i="1">
              <a:solidFill>
                <a:srgbClr val="000000"/>
              </a:solidFill>
              <a:latin typeface="Arial" charset="0"/>
              <a:ea typeface="华文细黑" pitchFamily="2" charset="-122"/>
            </a:endParaRPr>
          </a:p>
        </p:txBody>
      </p:sp>
      <p:sp>
        <p:nvSpPr>
          <p:cNvPr id="198" name="Line 16"/>
          <p:cNvSpPr>
            <a:spLocks noChangeShapeType="1"/>
          </p:cNvSpPr>
          <p:nvPr/>
        </p:nvSpPr>
        <p:spPr bwMode="auto">
          <a:xfrm>
            <a:off x="6311900" y="3042810"/>
            <a:ext cx="2205038" cy="2166937"/>
          </a:xfrm>
          <a:prstGeom prst="line">
            <a:avLst/>
          </a:prstGeom>
          <a:noFill/>
          <a:ln w="3175">
            <a:solidFill>
              <a:srgbClr val="00B0F0"/>
            </a:solidFill>
            <a:round/>
            <a:headEnd type="triangle" w="med" len="med"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i="1">
              <a:solidFill>
                <a:srgbClr val="000000"/>
              </a:solidFill>
              <a:latin typeface="Arial" charset="0"/>
              <a:ea typeface="华文细黑" pitchFamily="2" charset="-122"/>
            </a:endParaRPr>
          </a:p>
        </p:txBody>
      </p:sp>
      <p:sp>
        <p:nvSpPr>
          <p:cNvPr id="199" name="Line 16"/>
          <p:cNvSpPr>
            <a:spLocks noChangeShapeType="1"/>
          </p:cNvSpPr>
          <p:nvPr/>
        </p:nvSpPr>
        <p:spPr bwMode="auto">
          <a:xfrm>
            <a:off x="6311901" y="3630184"/>
            <a:ext cx="2212975" cy="1579562"/>
          </a:xfrm>
          <a:prstGeom prst="line">
            <a:avLst/>
          </a:prstGeom>
          <a:noFill/>
          <a:ln w="3175">
            <a:solidFill>
              <a:srgbClr val="00B0F0"/>
            </a:solidFill>
            <a:round/>
            <a:headEnd type="triangle" w="med" len="med"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i="1">
              <a:solidFill>
                <a:srgbClr val="000000"/>
              </a:solidFill>
              <a:latin typeface="Arial" charset="0"/>
              <a:ea typeface="华文细黑" pitchFamily="2" charset="-122"/>
            </a:endParaRPr>
          </a:p>
        </p:txBody>
      </p:sp>
      <p:sp>
        <p:nvSpPr>
          <p:cNvPr id="200" name="Line 16"/>
          <p:cNvSpPr>
            <a:spLocks noChangeShapeType="1"/>
          </p:cNvSpPr>
          <p:nvPr/>
        </p:nvSpPr>
        <p:spPr bwMode="auto">
          <a:xfrm>
            <a:off x="6311900" y="4193746"/>
            <a:ext cx="2205038" cy="1016000"/>
          </a:xfrm>
          <a:prstGeom prst="line">
            <a:avLst/>
          </a:prstGeom>
          <a:noFill/>
          <a:ln w="3175">
            <a:solidFill>
              <a:srgbClr val="00B0F0"/>
            </a:solidFill>
            <a:round/>
            <a:headEnd type="triangle" w="med" len="med"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i="1">
              <a:solidFill>
                <a:srgbClr val="000000"/>
              </a:solidFill>
              <a:latin typeface="Arial" charset="0"/>
              <a:ea typeface="华文细黑" pitchFamily="2" charset="-122"/>
            </a:endParaRPr>
          </a:p>
        </p:txBody>
      </p:sp>
      <p:sp>
        <p:nvSpPr>
          <p:cNvPr id="201" name="Text Box 52"/>
          <p:cNvSpPr txBox="1">
            <a:spLocks noChangeArrowheads="1"/>
          </p:cNvSpPr>
          <p:nvPr/>
        </p:nvSpPr>
        <p:spPr bwMode="auto">
          <a:xfrm>
            <a:off x="8691563" y="1096534"/>
            <a:ext cx="9144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rgbClr val="000000"/>
                </a:solidFill>
                <a:latin typeface="微软雅黑" charset="-122"/>
                <a:ea typeface="微软雅黑" charset="-122"/>
              </a:rPr>
              <a:t>主存</a:t>
            </a:r>
          </a:p>
        </p:txBody>
      </p:sp>
      <p:sp>
        <p:nvSpPr>
          <p:cNvPr id="202" name="Text Box 51"/>
          <p:cNvSpPr txBox="1">
            <a:spLocks noChangeArrowheads="1"/>
          </p:cNvSpPr>
          <p:nvPr/>
        </p:nvSpPr>
        <p:spPr bwMode="auto">
          <a:xfrm>
            <a:off x="4899893" y="1872669"/>
            <a:ext cx="20978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cache</a:t>
            </a: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副本</a:t>
            </a:r>
            <a:r>
              <a:rPr kumimoji="0" lang="en-US" altLang="zh-CN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(SRAM)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3" name="Text Box 66"/>
          <p:cNvSpPr txBox="1">
            <a:spLocks noChangeArrowheads="1"/>
          </p:cNvSpPr>
          <p:nvPr/>
        </p:nvSpPr>
        <p:spPr bwMode="auto">
          <a:xfrm>
            <a:off x="1753394" y="1017687"/>
            <a:ext cx="5607051" cy="706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000" dirty="0">
                <a:solidFill>
                  <a:srgbClr val="080808"/>
                </a:solidFill>
                <a:latin typeface="微软雅黑" charset="-122"/>
                <a:ea typeface="微软雅黑" charset="-122"/>
              </a:rPr>
              <a:t>主存块可放置在任意</a:t>
            </a:r>
            <a:r>
              <a:rPr kumimoji="1" lang="en-US" altLang="zh-CN" sz="2000" dirty="0">
                <a:solidFill>
                  <a:srgbClr val="080808"/>
                </a:solidFill>
                <a:latin typeface="微软雅黑" charset="-122"/>
                <a:ea typeface="微软雅黑" charset="-122"/>
              </a:rPr>
              <a:t>cache</a:t>
            </a:r>
            <a:r>
              <a:rPr kumimoji="1" lang="zh-CN" altLang="en-US" sz="2000" dirty="0">
                <a:solidFill>
                  <a:srgbClr val="080808"/>
                </a:solidFill>
                <a:latin typeface="微软雅黑" charset="-122"/>
                <a:ea typeface="微软雅黑" charset="-122"/>
              </a:rPr>
              <a:t>行</a:t>
            </a:r>
            <a:endParaRPr kumimoji="1" lang="en-US" altLang="zh-CN" sz="2000" dirty="0">
              <a:solidFill>
                <a:srgbClr val="080808"/>
              </a:solidFill>
              <a:latin typeface="微软雅黑" charset="-122"/>
              <a:ea typeface="微软雅黑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000" dirty="0">
                <a:solidFill>
                  <a:srgbClr val="080808"/>
                </a:solidFill>
                <a:latin typeface="微软雅黑" charset="-122"/>
                <a:ea typeface="微软雅黑" charset="-122"/>
              </a:rPr>
              <a:t>相联存储器存放查找表，查找慢</a:t>
            </a:r>
            <a:endParaRPr kumimoji="1" lang="en-US" altLang="zh-CN" sz="2000" dirty="0">
              <a:solidFill>
                <a:srgbClr val="080808"/>
              </a:solidFill>
              <a:latin typeface="微软雅黑" charset="-122"/>
              <a:ea typeface="微软雅黑" charset="-122"/>
            </a:endParaRPr>
          </a:p>
        </p:txBody>
      </p:sp>
      <p:grpSp>
        <p:nvGrpSpPr>
          <p:cNvPr id="204" name="组合 203"/>
          <p:cNvGrpSpPr>
            <a:grpSpLocks/>
          </p:cNvGrpSpPr>
          <p:nvPr/>
        </p:nvGrpSpPr>
        <p:grpSpPr bwMode="auto">
          <a:xfrm>
            <a:off x="3128963" y="4866847"/>
            <a:ext cx="4238800" cy="1152524"/>
            <a:chOff x="1105462" y="4896241"/>
            <a:chExt cx="3735156" cy="1152489"/>
          </a:xfrm>
        </p:grpSpPr>
        <p:grpSp>
          <p:nvGrpSpPr>
            <p:cNvPr id="205" name="组合 183"/>
            <p:cNvGrpSpPr>
              <a:grpSpLocks/>
            </p:cNvGrpSpPr>
            <p:nvPr/>
          </p:nvGrpSpPr>
          <p:grpSpPr bwMode="auto">
            <a:xfrm>
              <a:off x="1105462" y="5280380"/>
              <a:ext cx="3735156" cy="768350"/>
              <a:chOff x="1447798" y="5551488"/>
              <a:chExt cx="6705606" cy="1147002"/>
            </a:xfrm>
          </p:grpSpPr>
          <p:sp>
            <p:nvSpPr>
              <p:cNvPr id="207" name="Text Box 3"/>
              <p:cNvSpPr txBox="1">
                <a:spLocks noChangeArrowheads="1"/>
              </p:cNvSpPr>
              <p:nvPr/>
            </p:nvSpPr>
            <p:spPr bwMode="auto">
              <a:xfrm>
                <a:off x="6470656" y="6351028"/>
                <a:ext cx="951838" cy="315180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华文细黑" pitchFamily="2" charset="-122"/>
                  </a:rPr>
                  <a:t>b</a:t>
                </a:r>
                <a:r>
                  <a: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华文细黑" pitchFamily="2" charset="-122"/>
                  </a:rPr>
                  <a:t>位</a:t>
                </a: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Arial" pitchFamily="34" charset="0"/>
                  <a:ea typeface="华文细黑" pitchFamily="2" charset="-122"/>
                </a:endParaRPr>
              </a:p>
            </p:txBody>
          </p:sp>
          <p:sp>
            <p:nvSpPr>
              <p:cNvPr id="208" name="AutoShape 6"/>
              <p:cNvSpPr>
                <a:spLocks/>
              </p:cNvSpPr>
              <p:nvPr/>
            </p:nvSpPr>
            <p:spPr bwMode="auto">
              <a:xfrm rot="16200000">
                <a:off x="6729481" y="4889565"/>
                <a:ext cx="227829" cy="2620016"/>
              </a:xfrm>
              <a:prstGeom prst="leftBrace">
                <a:avLst>
                  <a:gd name="adj1" fmla="val 57712"/>
                  <a:gd name="adj2" fmla="val 50000"/>
                </a:avLst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华文细黑" pitchFamily="2" charset="-122"/>
                </a:endParaRPr>
              </a:p>
            </p:txBody>
          </p:sp>
          <p:sp>
            <p:nvSpPr>
              <p:cNvPr id="209" name="Rectangle 9"/>
              <p:cNvSpPr>
                <a:spLocks noChangeArrowheads="1"/>
              </p:cNvSpPr>
              <p:nvPr/>
            </p:nvSpPr>
            <p:spPr bwMode="auto">
              <a:xfrm>
                <a:off x="1447798" y="5551488"/>
                <a:ext cx="4085588" cy="533399"/>
              </a:xfrm>
              <a:prstGeom prst="rect">
                <a:avLst/>
              </a:prstGeom>
              <a:solidFill>
                <a:srgbClr val="0066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华文细黑" pitchFamily="2" charset="-122"/>
                  </a:rPr>
                  <a:t>主存块地址（标记）</a:t>
                </a:r>
              </a:p>
            </p:txBody>
          </p:sp>
          <p:sp>
            <p:nvSpPr>
              <p:cNvPr id="210" name="Rectangle 11"/>
              <p:cNvSpPr>
                <a:spLocks noChangeArrowheads="1"/>
              </p:cNvSpPr>
              <p:nvPr/>
            </p:nvSpPr>
            <p:spPr bwMode="auto">
              <a:xfrm>
                <a:off x="5533386" y="5551488"/>
                <a:ext cx="2620013" cy="533400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华文细黑" pitchFamily="2" charset="-122"/>
                  </a:rPr>
                  <a:t>字</a:t>
                </a: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华文细黑" pitchFamily="2" charset="-122"/>
                  </a:rPr>
                  <a:t>(</a:t>
                </a:r>
                <a:r>
                  <a:rPr kumimoji="0" lang="zh-CN" altLang="en-US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华文细黑" pitchFamily="2" charset="-122"/>
                  </a:rPr>
                  <a:t>块内字偏移</a:t>
                </a: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华文细黑" pitchFamily="2" charset="-122"/>
                  </a:rPr>
                  <a:t>)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华文细黑" pitchFamily="2" charset="-122"/>
                </a:endParaRPr>
              </a:p>
            </p:txBody>
          </p:sp>
          <p:sp>
            <p:nvSpPr>
              <p:cNvPr id="211" name="Text Box 13"/>
              <p:cNvSpPr txBox="1">
                <a:spLocks noChangeArrowheads="1"/>
              </p:cNvSpPr>
              <p:nvPr/>
            </p:nvSpPr>
            <p:spPr bwMode="auto">
              <a:xfrm>
                <a:off x="2994454" y="6383310"/>
                <a:ext cx="914788" cy="315180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华文细黑" pitchFamily="2" charset="-122"/>
                  </a:rPr>
                  <a:t>t</a:t>
                </a:r>
                <a:r>
                  <a: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华文细黑" pitchFamily="2" charset="-122"/>
                  </a:rPr>
                  <a:t>位</a:t>
                </a: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Arial" pitchFamily="34" charset="0"/>
                  <a:ea typeface="华文细黑" pitchFamily="2" charset="-122"/>
                </a:endParaRPr>
              </a:p>
            </p:txBody>
          </p:sp>
          <p:sp>
            <p:nvSpPr>
              <p:cNvPr id="212" name="AutoShape 14"/>
              <p:cNvSpPr>
                <a:spLocks/>
              </p:cNvSpPr>
              <p:nvPr/>
            </p:nvSpPr>
            <p:spPr bwMode="auto">
              <a:xfrm rot="16200000">
                <a:off x="3383310" y="4163405"/>
                <a:ext cx="214567" cy="4085587"/>
              </a:xfrm>
              <a:prstGeom prst="leftBrace">
                <a:avLst>
                  <a:gd name="adj1" fmla="val 47244"/>
                  <a:gd name="adj2" fmla="val 50000"/>
                </a:avLst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华文细黑" pitchFamily="2" charset="-122"/>
                </a:endParaRPr>
              </a:p>
            </p:txBody>
          </p:sp>
        </p:grpSp>
        <p:sp>
          <p:nvSpPr>
            <p:cNvPr id="206" name="Text Box 52"/>
            <p:cNvSpPr txBox="1">
              <a:spLocks noChangeArrowheads="1"/>
            </p:cNvSpPr>
            <p:nvPr/>
          </p:nvSpPr>
          <p:spPr bwMode="auto">
            <a:xfrm>
              <a:off x="2663788" y="4896241"/>
              <a:ext cx="12601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charset="-122"/>
                  <a:ea typeface="微软雅黑" charset="-122"/>
                </a:rPr>
                <a:t>主存地址</a:t>
              </a:r>
            </a:p>
          </p:txBody>
        </p:sp>
      </p:grpSp>
      <p:cxnSp>
        <p:nvCxnSpPr>
          <p:cNvPr id="213" name="直接箭头连接符 212"/>
          <p:cNvCxnSpPr>
            <a:stCxn id="209" idx="0"/>
            <a:endCxn id="181" idx="2"/>
          </p:cNvCxnSpPr>
          <p:nvPr/>
        </p:nvCxnSpPr>
        <p:spPr>
          <a:xfrm flipH="1" flipV="1">
            <a:off x="2978622" y="4306460"/>
            <a:ext cx="1441649" cy="944539"/>
          </a:xfrm>
          <a:prstGeom prst="straightConnector1">
            <a:avLst/>
          </a:prstGeom>
          <a:noFill/>
          <a:ln w="57150" cap="flat" cmpd="sng" algn="ctr">
            <a:solidFill>
              <a:srgbClr val="0070C0"/>
            </a:solidFill>
            <a:prstDash val="solid"/>
            <a:tailEnd type="arrow"/>
          </a:ln>
          <a:effectLst/>
        </p:spPr>
      </p:cxnSp>
      <p:grpSp>
        <p:nvGrpSpPr>
          <p:cNvPr id="215" name="组合 214"/>
          <p:cNvGrpSpPr>
            <a:grpSpLocks/>
          </p:cNvGrpSpPr>
          <p:nvPr/>
        </p:nvGrpSpPr>
        <p:grpSpPr bwMode="auto">
          <a:xfrm>
            <a:off x="3339183" y="2374471"/>
            <a:ext cx="720725" cy="1931988"/>
            <a:chOff x="2771800" y="2161394"/>
            <a:chExt cx="720080" cy="1932171"/>
          </a:xfrm>
        </p:grpSpPr>
        <p:sp>
          <p:nvSpPr>
            <p:cNvPr id="216" name="矩形 215"/>
            <p:cNvSpPr/>
            <p:nvPr/>
          </p:nvSpPr>
          <p:spPr>
            <a:xfrm>
              <a:off x="2771800" y="2161394"/>
              <a:ext cx="720080" cy="227035"/>
            </a:xfrm>
            <a:prstGeom prst="rect">
              <a:avLst/>
            </a:prstGeom>
            <a:solidFill>
              <a:srgbClr val="00CC0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Cache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块</a:t>
              </a:r>
            </a:p>
          </p:txBody>
        </p:sp>
        <p:sp>
          <p:nvSpPr>
            <p:cNvPr id="217" name="矩形 216"/>
            <p:cNvSpPr/>
            <p:nvPr/>
          </p:nvSpPr>
          <p:spPr>
            <a:xfrm>
              <a:off x="2771800" y="2731361"/>
              <a:ext cx="720080" cy="228622"/>
            </a:xfrm>
            <a:prstGeom prst="rect">
              <a:avLst/>
            </a:prstGeom>
            <a:solidFill>
              <a:srgbClr val="00CC0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Cache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块</a:t>
              </a:r>
            </a:p>
          </p:txBody>
        </p:sp>
        <p:sp>
          <p:nvSpPr>
            <p:cNvPr id="218" name="矩形 217"/>
            <p:cNvSpPr/>
            <p:nvPr/>
          </p:nvSpPr>
          <p:spPr>
            <a:xfrm>
              <a:off x="2771800" y="3294976"/>
              <a:ext cx="720080" cy="228622"/>
            </a:xfrm>
            <a:prstGeom prst="rect">
              <a:avLst/>
            </a:prstGeom>
            <a:solidFill>
              <a:srgbClr val="00CC0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Cache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块</a:t>
              </a:r>
            </a:p>
          </p:txBody>
        </p:sp>
        <p:sp>
          <p:nvSpPr>
            <p:cNvPr id="219" name="矩形 218"/>
            <p:cNvSpPr/>
            <p:nvPr/>
          </p:nvSpPr>
          <p:spPr>
            <a:xfrm>
              <a:off x="2771800" y="3866530"/>
              <a:ext cx="720080" cy="227035"/>
            </a:xfrm>
            <a:prstGeom prst="rect">
              <a:avLst/>
            </a:prstGeom>
            <a:solidFill>
              <a:srgbClr val="00CC00"/>
            </a:solidFill>
            <a:ln w="254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Cache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rush Script MT" pitchFamily="66" charset="0"/>
                  <a:ea typeface="微软雅黑"/>
                  <a:cs typeface="+mn-cs"/>
                </a:rPr>
                <a:t>块</a:t>
              </a:r>
            </a:p>
          </p:txBody>
        </p:sp>
      </p:grpSp>
      <p:sp>
        <p:nvSpPr>
          <p:cNvPr id="220" name="Text Box 51"/>
          <p:cNvSpPr txBox="1">
            <a:spLocks noChangeArrowheads="1"/>
          </p:cNvSpPr>
          <p:nvPr/>
        </p:nvSpPr>
        <p:spPr bwMode="auto">
          <a:xfrm>
            <a:off x="2939431" y="1904849"/>
            <a:ext cx="165953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i="0">
                <a:latin typeface="Tahoma" pitchFamily="34" charset="0"/>
                <a:ea typeface="宋体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33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查找表（</a:t>
            </a:r>
            <a:r>
              <a:rPr lang="en-US" altLang="zh-CN" dirty="0">
                <a:solidFill>
                  <a:srgbClr val="33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CAM</a:t>
            </a:r>
            <a:r>
              <a:rPr lang="zh-CN" altLang="en-US" dirty="0">
                <a:solidFill>
                  <a:srgbClr val="3399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>
              <a:solidFill>
                <a:srgbClr val="3399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1" name="弧形 220"/>
          <p:cNvSpPr/>
          <p:nvPr/>
        </p:nvSpPr>
        <p:spPr>
          <a:xfrm rot="10800000">
            <a:off x="3681443" y="4014578"/>
            <a:ext cx="2883817" cy="644852"/>
          </a:xfrm>
          <a:prstGeom prst="arc">
            <a:avLst>
              <a:gd name="adj1" fmla="val 10721374"/>
              <a:gd name="adj2" fmla="val 37039"/>
            </a:avLst>
          </a:prstGeom>
          <a:noFill/>
          <a:ln w="38100" cap="flat" cmpd="sng" algn="ctr">
            <a:solidFill>
              <a:srgbClr val="333333"/>
            </a:solidFill>
            <a:prstDash val="solid"/>
            <a:headEnd type="triangl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1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3402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300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3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50" autoRev="1" fill="remove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" dur="250" autoRev="1" fill="remove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250" autoRev="1" fill="remove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50" autoRev="1" fill="remove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1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7" presetClass="emph" presetSubtype="0" repeatCount="3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250" autoRev="1" fill="remove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0" dur="250" autoRev="1" fill="remove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" dur="250" autoRev="1" fill="remove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250" autoRev="1" fill="remove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1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7" presetClass="emph" presetSubtype="0" repeatCount="3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50" autoRev="1" fill="remove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" dur="250" autoRev="1" fill="remove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" dur="250" autoRev="1" fill="remove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50" autoRev="1" fill="remove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ntr" presetSubtype="2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7" presetClass="emph" presetSubtype="0" repeatCount="3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5" dur="250" autoRev="1" fill="remove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6" dur="250" autoRev="1" fill="remove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7" dur="250" autoRev="1" fill="remove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250" autoRev="1" fill="remove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2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7" presetClass="emph" presetSubtype="0" repeatCount="300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250" autoRev="1" fill="remove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6" dur="250" autoRev="1" fill="remove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7" dur="250" autoRev="1" fill="remove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250" autoRev="1" fill="remove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2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2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2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2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" grpId="0" animBg="1"/>
      <p:bldP spid="150" grpId="0" animBg="1"/>
      <p:bldP spid="151" grpId="0"/>
      <p:bldP spid="152" grpId="0"/>
      <p:bldP spid="153" grpId="0"/>
      <p:bldP spid="158" grpId="0" animBg="1"/>
      <p:bldP spid="166" grpId="0" animBg="1"/>
      <p:bldP spid="174" grpId="0" animBg="1"/>
      <p:bldP spid="175" grpId="0" animBg="1"/>
      <p:bldP spid="176" grpId="0" animBg="1"/>
      <p:bldP spid="192" grpId="0" animBg="1"/>
      <p:bldP spid="193" grpId="0" animBg="1"/>
      <p:bldP spid="194" grpId="0" animBg="1"/>
      <p:bldP spid="195" grpId="0" animBg="1"/>
      <p:bldP spid="196" grpId="0" animBg="1"/>
      <p:bldP spid="197" grpId="0" animBg="1"/>
      <p:bldP spid="198" grpId="0" animBg="1"/>
      <p:bldP spid="199" grpId="0" animBg="1"/>
      <p:bldP spid="200" grpId="0" animBg="1"/>
      <p:bldP spid="203" grpId="0"/>
      <p:bldP spid="220" grpId="0"/>
      <p:bldP spid="2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全相联映射逻辑实现</a:t>
            </a:r>
            <a:endParaRPr lang="zh-CN" altLang="en-US" dirty="0"/>
          </a:p>
        </p:txBody>
      </p:sp>
      <p:grpSp>
        <p:nvGrpSpPr>
          <p:cNvPr id="15" name="组合 14"/>
          <p:cNvGrpSpPr/>
          <p:nvPr/>
        </p:nvGrpSpPr>
        <p:grpSpPr>
          <a:xfrm>
            <a:off x="2569203" y="946279"/>
            <a:ext cx="7348474" cy="5782083"/>
            <a:chOff x="2855641" y="905156"/>
            <a:chExt cx="6696743" cy="5269274"/>
          </a:xfrm>
        </p:grpSpPr>
        <p:cxnSp>
          <p:nvCxnSpPr>
            <p:cNvPr id="262" name="直接连接符 261"/>
            <p:cNvCxnSpPr/>
            <p:nvPr/>
          </p:nvCxnSpPr>
          <p:spPr>
            <a:xfrm>
              <a:off x="5082283" y="5358853"/>
              <a:ext cx="1296144" cy="0"/>
            </a:xfrm>
            <a:prstGeom prst="line">
              <a:avLst/>
            </a:prstGeom>
            <a:noFill/>
            <a:ln w="9525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263" name="直接连接符 262"/>
            <p:cNvCxnSpPr/>
            <p:nvPr/>
          </p:nvCxnSpPr>
          <p:spPr>
            <a:xfrm>
              <a:off x="8832304" y="4986290"/>
              <a:ext cx="0" cy="262994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264" name="矩形 263"/>
            <p:cNvSpPr/>
            <p:nvPr/>
          </p:nvSpPr>
          <p:spPr>
            <a:xfrm>
              <a:off x="2855641" y="1698750"/>
              <a:ext cx="791369" cy="217488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有效位</a:t>
              </a:r>
            </a:p>
          </p:txBody>
        </p:sp>
        <p:sp>
          <p:nvSpPr>
            <p:cNvPr id="265" name="矩形 264"/>
            <p:cNvSpPr/>
            <p:nvPr/>
          </p:nvSpPr>
          <p:spPr>
            <a:xfrm>
              <a:off x="3647728" y="1694701"/>
              <a:ext cx="558910" cy="227012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TAG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266" name="矩形 265"/>
            <p:cNvSpPr/>
            <p:nvPr/>
          </p:nvSpPr>
          <p:spPr>
            <a:xfrm>
              <a:off x="6794040" y="1686399"/>
              <a:ext cx="1678225" cy="227012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数据块副本缓冲区</a:t>
              </a:r>
            </a:p>
          </p:txBody>
        </p:sp>
        <p:grpSp>
          <p:nvGrpSpPr>
            <p:cNvPr id="267" name="组合 266"/>
            <p:cNvGrpSpPr/>
            <p:nvPr/>
          </p:nvGrpSpPr>
          <p:grpSpPr>
            <a:xfrm>
              <a:off x="4417992" y="1174544"/>
              <a:ext cx="2182065" cy="228600"/>
              <a:chOff x="2861077" y="969828"/>
              <a:chExt cx="2182065" cy="228600"/>
            </a:xfrm>
          </p:grpSpPr>
          <p:sp>
            <p:nvSpPr>
              <p:cNvPr id="268" name="矩形 267"/>
              <p:cNvSpPr/>
              <p:nvPr/>
            </p:nvSpPr>
            <p:spPr>
              <a:xfrm>
                <a:off x="2861077" y="969828"/>
                <a:ext cx="1451394" cy="228600"/>
              </a:xfrm>
              <a:prstGeom prst="rect">
                <a:avLst/>
              </a:prstGeom>
              <a:solidFill>
                <a:srgbClr val="00B0F0"/>
              </a:solidFill>
              <a:ln w="15875" cap="flat" cmpd="sng" algn="ctr">
                <a:solidFill>
                  <a:srgbClr val="333333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Tag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269" name="矩形 268"/>
              <p:cNvSpPr/>
              <p:nvPr/>
            </p:nvSpPr>
            <p:spPr>
              <a:xfrm>
                <a:off x="4312472" y="969828"/>
                <a:ext cx="730670" cy="228600"/>
              </a:xfrm>
              <a:prstGeom prst="rect">
                <a:avLst/>
              </a:prstGeom>
              <a:solidFill>
                <a:srgbClr val="FFC000"/>
              </a:solidFill>
              <a:ln w="15875" cap="flat" cmpd="sng" algn="ctr">
                <a:solidFill>
                  <a:srgbClr val="333333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offset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cxnSp>
          <p:nvCxnSpPr>
            <p:cNvPr id="270" name="直接连接符 269"/>
            <p:cNvCxnSpPr/>
            <p:nvPr/>
          </p:nvCxnSpPr>
          <p:spPr>
            <a:xfrm>
              <a:off x="6564021" y="4993412"/>
              <a:ext cx="0" cy="254636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271" name="直接连接符 270"/>
            <p:cNvCxnSpPr/>
            <p:nvPr/>
          </p:nvCxnSpPr>
          <p:spPr>
            <a:xfrm>
              <a:off x="7303463" y="4993411"/>
              <a:ext cx="0" cy="265276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272" name="直接连接符 271"/>
            <p:cNvCxnSpPr/>
            <p:nvPr/>
          </p:nvCxnSpPr>
          <p:spPr>
            <a:xfrm>
              <a:off x="8112224" y="5005659"/>
              <a:ext cx="0" cy="262994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273" name="文本框 272"/>
            <p:cNvSpPr txBox="1"/>
            <p:nvPr/>
          </p:nvSpPr>
          <p:spPr>
            <a:xfrm>
              <a:off x="4818262" y="1585389"/>
              <a:ext cx="258860" cy="280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400" i="1" dirty="0">
                  <a:solidFill>
                    <a:srgbClr val="000000"/>
                  </a:solidFill>
                  <a:latin typeface="Arial" charset="0"/>
                  <a:ea typeface="华文细黑" pitchFamily="2" charset="-122"/>
                </a:rPr>
                <a:t>1</a:t>
              </a:r>
              <a:endParaRPr lang="zh-CN" altLang="en-US" sz="1400" i="1" dirty="0">
                <a:solidFill>
                  <a:srgbClr val="000000"/>
                </a:solidFill>
                <a:latin typeface="Arial" charset="0"/>
                <a:ea typeface="华文细黑" pitchFamily="2" charset="-122"/>
              </a:endParaRPr>
            </a:p>
          </p:txBody>
        </p:sp>
        <p:sp>
          <p:nvSpPr>
            <p:cNvPr id="274" name="文本框 273"/>
            <p:cNvSpPr txBox="1"/>
            <p:nvPr/>
          </p:nvSpPr>
          <p:spPr>
            <a:xfrm>
              <a:off x="6806541" y="5219134"/>
              <a:ext cx="14856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多路选择器</a:t>
              </a:r>
            </a:p>
          </p:txBody>
        </p:sp>
        <p:cxnSp>
          <p:nvCxnSpPr>
            <p:cNvPr id="275" name="直接连接符 274"/>
            <p:cNvCxnSpPr>
              <a:stCxn id="269" idx="3"/>
            </p:cNvCxnSpPr>
            <p:nvPr/>
          </p:nvCxnSpPr>
          <p:spPr>
            <a:xfrm>
              <a:off x="6600056" y="1288844"/>
              <a:ext cx="2952328" cy="0"/>
            </a:xfrm>
            <a:prstGeom prst="line">
              <a:avLst/>
            </a:prstGeom>
            <a:noFill/>
            <a:ln w="25400" cap="flat" cmpd="sng" algn="ctr">
              <a:solidFill>
                <a:srgbClr val="FFC000"/>
              </a:solidFill>
              <a:prstDash val="solid"/>
            </a:ln>
            <a:effectLst/>
          </p:spPr>
        </p:cxnSp>
        <p:cxnSp>
          <p:nvCxnSpPr>
            <p:cNvPr id="276" name="直接连接符 275"/>
            <p:cNvCxnSpPr/>
            <p:nvPr/>
          </p:nvCxnSpPr>
          <p:spPr>
            <a:xfrm>
              <a:off x="9552384" y="1288845"/>
              <a:ext cx="0" cy="4070009"/>
            </a:xfrm>
            <a:prstGeom prst="line">
              <a:avLst/>
            </a:prstGeom>
            <a:noFill/>
            <a:ln w="25400" cap="flat" cmpd="sng" algn="ctr">
              <a:solidFill>
                <a:srgbClr val="FFC000"/>
              </a:solidFill>
              <a:prstDash val="solid"/>
            </a:ln>
            <a:effectLst/>
          </p:spPr>
        </p:cxnSp>
        <p:cxnSp>
          <p:nvCxnSpPr>
            <p:cNvPr id="277" name="直接连接符 276"/>
            <p:cNvCxnSpPr/>
            <p:nvPr/>
          </p:nvCxnSpPr>
          <p:spPr>
            <a:xfrm>
              <a:off x="8832304" y="5332811"/>
              <a:ext cx="720080" cy="0"/>
            </a:xfrm>
            <a:prstGeom prst="line">
              <a:avLst/>
            </a:prstGeom>
            <a:noFill/>
            <a:ln w="25400" cap="flat" cmpd="sng" algn="ctr">
              <a:solidFill>
                <a:srgbClr val="FFC000"/>
              </a:solidFill>
              <a:prstDash val="solid"/>
            </a:ln>
            <a:effectLst/>
          </p:spPr>
        </p:cxnSp>
        <p:sp>
          <p:nvSpPr>
            <p:cNvPr id="278" name="斜纹 277"/>
            <p:cNvSpPr/>
            <p:nvPr/>
          </p:nvSpPr>
          <p:spPr>
            <a:xfrm rot="13664350">
              <a:off x="6526335" y="4023140"/>
              <a:ext cx="2041635" cy="2260945"/>
            </a:xfrm>
            <a:prstGeom prst="diagStripe">
              <a:avLst>
                <a:gd name="adj" fmla="val 78754"/>
              </a:avLst>
            </a:prstGeom>
            <a:solidFill>
              <a:srgbClr val="FFC000"/>
            </a:solidFill>
            <a:ln w="12700" cap="flat" cmpd="sng" algn="ctr">
              <a:solidFill>
                <a:srgbClr val="333333">
                  <a:shade val="50000"/>
                </a:srgbClr>
              </a:solidFill>
              <a:prstDash val="solid"/>
            </a:ln>
            <a:effectLst/>
          </p:spPr>
          <p:txBody>
            <a:bodyPr vert="vert"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279" name="文本框 278"/>
            <p:cNvSpPr txBox="1"/>
            <p:nvPr/>
          </p:nvSpPr>
          <p:spPr>
            <a:xfrm>
              <a:off x="7013677" y="5180740"/>
              <a:ext cx="14886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字选择 </a:t>
              </a:r>
              <a:r>
                <a:rPr lang="en-US" altLang="zh-CN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MUX</a:t>
              </a:r>
              <a:endPara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0" name="矩形 279"/>
            <p:cNvSpPr/>
            <p:nvPr/>
          </p:nvSpPr>
          <p:spPr>
            <a:xfrm>
              <a:off x="5241660" y="905156"/>
              <a:ext cx="1070365" cy="217488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主存地址</a:t>
              </a:r>
            </a:p>
          </p:txBody>
        </p:sp>
        <p:sp>
          <p:nvSpPr>
            <p:cNvPr id="281" name="矩形 280"/>
            <p:cNvSpPr/>
            <p:nvPr/>
          </p:nvSpPr>
          <p:spPr>
            <a:xfrm>
              <a:off x="3018888" y="1934412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282" name="组合 281"/>
            <p:cNvGrpSpPr/>
            <p:nvPr/>
          </p:nvGrpSpPr>
          <p:grpSpPr>
            <a:xfrm>
              <a:off x="6087194" y="1936916"/>
              <a:ext cx="3168352" cy="338412"/>
              <a:chOff x="4355976" y="2130352"/>
              <a:chExt cx="3168352" cy="338412"/>
            </a:xfrm>
          </p:grpSpPr>
          <p:sp>
            <p:nvSpPr>
              <p:cNvPr id="283" name="矩形 282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284" name="矩形 283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0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285" name="矩形 284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1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286" name="矩形 285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2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3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288" name="矩形 287"/>
            <p:cNvSpPr/>
            <p:nvPr/>
          </p:nvSpPr>
          <p:spPr>
            <a:xfrm>
              <a:off x="3389997" y="1996673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289" name="矩形 288"/>
            <p:cNvSpPr/>
            <p:nvPr/>
          </p:nvSpPr>
          <p:spPr>
            <a:xfrm>
              <a:off x="3090896" y="1998607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290" name="文本框 289"/>
            <p:cNvSpPr txBox="1"/>
            <p:nvPr/>
          </p:nvSpPr>
          <p:spPr>
            <a:xfrm>
              <a:off x="5148652" y="5701633"/>
              <a:ext cx="749700" cy="280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400" i="1" dirty="0">
                  <a:solidFill>
                    <a:srgbClr val="000000"/>
                  </a:solidFill>
                  <a:latin typeface="Arial" charset="0"/>
                  <a:ea typeface="华文细黑" pitchFamily="2" charset="-122"/>
                </a:rPr>
                <a:t>Hit/miss</a:t>
              </a:r>
              <a:endParaRPr lang="zh-CN" altLang="en-US" sz="1400" i="1" dirty="0">
                <a:solidFill>
                  <a:srgbClr val="000000"/>
                </a:solidFill>
                <a:latin typeface="Arial" charset="0"/>
                <a:ea typeface="华文细黑" pitchFamily="2" charset="-122"/>
              </a:endParaRPr>
            </a:p>
          </p:txBody>
        </p:sp>
        <p:cxnSp>
          <p:nvCxnSpPr>
            <p:cNvPr id="291" name="直接连接符 290"/>
            <p:cNvCxnSpPr/>
            <p:nvPr/>
          </p:nvCxnSpPr>
          <p:spPr>
            <a:xfrm>
              <a:off x="5087888" y="5033261"/>
              <a:ext cx="0" cy="863019"/>
            </a:xfrm>
            <a:prstGeom prst="line">
              <a:avLst/>
            </a:prstGeom>
            <a:noFill/>
            <a:ln w="127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292" name="矩形 291"/>
            <p:cNvSpPr/>
            <p:nvPr/>
          </p:nvSpPr>
          <p:spPr>
            <a:xfrm>
              <a:off x="3018888" y="2321768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293" name="组合 292"/>
            <p:cNvGrpSpPr/>
            <p:nvPr/>
          </p:nvGrpSpPr>
          <p:grpSpPr>
            <a:xfrm>
              <a:off x="6087194" y="2324272"/>
              <a:ext cx="3168352" cy="338412"/>
              <a:chOff x="4355976" y="2130352"/>
              <a:chExt cx="3168352" cy="338412"/>
            </a:xfrm>
          </p:grpSpPr>
          <p:sp>
            <p:nvSpPr>
              <p:cNvPr id="294" name="矩形 293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299" name="矩形 298"/>
            <p:cNvSpPr/>
            <p:nvPr/>
          </p:nvSpPr>
          <p:spPr>
            <a:xfrm>
              <a:off x="3389997" y="2384029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00" name="矩形 299"/>
            <p:cNvSpPr/>
            <p:nvPr/>
          </p:nvSpPr>
          <p:spPr>
            <a:xfrm>
              <a:off x="3090896" y="2385963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01" name="矩形 300"/>
            <p:cNvSpPr/>
            <p:nvPr/>
          </p:nvSpPr>
          <p:spPr>
            <a:xfrm>
              <a:off x="3018888" y="2709124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302" name="组合 301"/>
            <p:cNvGrpSpPr/>
            <p:nvPr/>
          </p:nvGrpSpPr>
          <p:grpSpPr>
            <a:xfrm>
              <a:off x="6087194" y="2711628"/>
              <a:ext cx="3168352" cy="338412"/>
              <a:chOff x="4355976" y="2130352"/>
              <a:chExt cx="3168352" cy="338412"/>
            </a:xfrm>
          </p:grpSpPr>
          <p:sp>
            <p:nvSpPr>
              <p:cNvPr id="303" name="矩形 302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04" name="矩形 303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05" name="矩形 304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06" name="矩形 305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07" name="矩形 306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08" name="矩形 307"/>
            <p:cNvSpPr/>
            <p:nvPr/>
          </p:nvSpPr>
          <p:spPr>
            <a:xfrm>
              <a:off x="3389997" y="2771385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09" name="矩形 308"/>
            <p:cNvSpPr/>
            <p:nvPr/>
          </p:nvSpPr>
          <p:spPr>
            <a:xfrm>
              <a:off x="3090896" y="2773319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10" name="矩形 309"/>
            <p:cNvSpPr/>
            <p:nvPr/>
          </p:nvSpPr>
          <p:spPr>
            <a:xfrm>
              <a:off x="3018888" y="3096480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311" name="组合 310"/>
            <p:cNvGrpSpPr/>
            <p:nvPr/>
          </p:nvGrpSpPr>
          <p:grpSpPr>
            <a:xfrm>
              <a:off x="6087194" y="3098984"/>
              <a:ext cx="3168352" cy="338412"/>
              <a:chOff x="4355976" y="2130352"/>
              <a:chExt cx="3168352" cy="338412"/>
            </a:xfrm>
          </p:grpSpPr>
          <p:sp>
            <p:nvSpPr>
              <p:cNvPr id="312" name="矩形 311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13" name="矩形 312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14" name="矩形 313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15" name="矩形 314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16" name="矩形 315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17" name="矩形 316"/>
            <p:cNvSpPr/>
            <p:nvPr/>
          </p:nvSpPr>
          <p:spPr>
            <a:xfrm>
              <a:off x="3389997" y="3158741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18" name="矩形 317"/>
            <p:cNvSpPr/>
            <p:nvPr/>
          </p:nvSpPr>
          <p:spPr>
            <a:xfrm>
              <a:off x="3090896" y="3160675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19" name="矩形 318"/>
            <p:cNvSpPr/>
            <p:nvPr/>
          </p:nvSpPr>
          <p:spPr>
            <a:xfrm>
              <a:off x="3018889" y="3530276"/>
              <a:ext cx="1600969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320" name="组合 319"/>
            <p:cNvGrpSpPr/>
            <p:nvPr/>
          </p:nvGrpSpPr>
          <p:grpSpPr>
            <a:xfrm>
              <a:off x="6087194" y="3532780"/>
              <a:ext cx="3168352" cy="338412"/>
              <a:chOff x="4355976" y="2130352"/>
              <a:chExt cx="3168352" cy="338412"/>
            </a:xfrm>
          </p:grpSpPr>
          <p:sp>
            <p:nvSpPr>
              <p:cNvPr id="321" name="矩形 320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22" name="矩形 321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23" name="矩形 322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24" name="矩形 323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25" name="矩形 324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26" name="矩形 325"/>
            <p:cNvSpPr/>
            <p:nvPr/>
          </p:nvSpPr>
          <p:spPr>
            <a:xfrm>
              <a:off x="3389997" y="3592537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27" name="矩形 326"/>
            <p:cNvSpPr/>
            <p:nvPr/>
          </p:nvSpPr>
          <p:spPr>
            <a:xfrm>
              <a:off x="3090896" y="3594471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28" name="矩形 327"/>
            <p:cNvSpPr/>
            <p:nvPr/>
          </p:nvSpPr>
          <p:spPr>
            <a:xfrm>
              <a:off x="3018889" y="3917632"/>
              <a:ext cx="1614751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329" name="组合 328"/>
            <p:cNvGrpSpPr/>
            <p:nvPr/>
          </p:nvGrpSpPr>
          <p:grpSpPr>
            <a:xfrm>
              <a:off x="6087194" y="3920136"/>
              <a:ext cx="3168352" cy="338412"/>
              <a:chOff x="4355976" y="2130352"/>
              <a:chExt cx="3168352" cy="338412"/>
            </a:xfrm>
          </p:grpSpPr>
          <p:sp>
            <p:nvSpPr>
              <p:cNvPr id="330" name="矩形 329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31" name="矩形 330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32" name="矩形 331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33" name="矩形 332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34" name="矩形 333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35" name="矩形 334"/>
            <p:cNvSpPr/>
            <p:nvPr/>
          </p:nvSpPr>
          <p:spPr>
            <a:xfrm>
              <a:off x="3389997" y="3979893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36" name="矩形 335"/>
            <p:cNvSpPr/>
            <p:nvPr/>
          </p:nvSpPr>
          <p:spPr>
            <a:xfrm>
              <a:off x="3090896" y="3981827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37" name="矩形 336"/>
            <p:cNvSpPr/>
            <p:nvPr/>
          </p:nvSpPr>
          <p:spPr>
            <a:xfrm>
              <a:off x="3018889" y="4304988"/>
              <a:ext cx="1614751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338" name="组合 337"/>
            <p:cNvGrpSpPr/>
            <p:nvPr/>
          </p:nvGrpSpPr>
          <p:grpSpPr>
            <a:xfrm>
              <a:off x="6087194" y="4307492"/>
              <a:ext cx="3168352" cy="338412"/>
              <a:chOff x="4355976" y="2130352"/>
              <a:chExt cx="3168352" cy="338412"/>
            </a:xfrm>
          </p:grpSpPr>
          <p:sp>
            <p:nvSpPr>
              <p:cNvPr id="339" name="矩形 338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40" name="矩形 339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41" name="矩形 340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42" name="矩形 341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43" name="矩形 342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44" name="矩形 343"/>
            <p:cNvSpPr/>
            <p:nvPr/>
          </p:nvSpPr>
          <p:spPr>
            <a:xfrm>
              <a:off x="3389997" y="4367249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45" name="矩形 344"/>
            <p:cNvSpPr/>
            <p:nvPr/>
          </p:nvSpPr>
          <p:spPr>
            <a:xfrm>
              <a:off x="3090896" y="4369183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46" name="矩形 345"/>
            <p:cNvSpPr/>
            <p:nvPr/>
          </p:nvSpPr>
          <p:spPr>
            <a:xfrm>
              <a:off x="3018889" y="4692344"/>
              <a:ext cx="1614751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347" name="组合 346"/>
            <p:cNvGrpSpPr/>
            <p:nvPr/>
          </p:nvGrpSpPr>
          <p:grpSpPr>
            <a:xfrm>
              <a:off x="6087194" y="4694848"/>
              <a:ext cx="3168352" cy="338412"/>
              <a:chOff x="4355976" y="2130352"/>
              <a:chExt cx="3168352" cy="338412"/>
            </a:xfrm>
          </p:grpSpPr>
          <p:sp>
            <p:nvSpPr>
              <p:cNvPr id="348" name="矩形 347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49" name="矩形 348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0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50" name="矩形 349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1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51" name="矩形 350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2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352" name="矩形 351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3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53" name="矩形 352"/>
            <p:cNvSpPr/>
            <p:nvPr/>
          </p:nvSpPr>
          <p:spPr>
            <a:xfrm>
              <a:off x="3389997" y="4754605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54" name="矩形 353"/>
            <p:cNvSpPr/>
            <p:nvPr/>
          </p:nvSpPr>
          <p:spPr>
            <a:xfrm>
              <a:off x="3090896" y="4756539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355" name="组合 354"/>
            <p:cNvGrpSpPr/>
            <p:nvPr/>
          </p:nvGrpSpPr>
          <p:grpSpPr>
            <a:xfrm>
              <a:off x="5180550" y="2137497"/>
              <a:ext cx="1027437" cy="2750391"/>
              <a:chOff x="3572693" y="2333436"/>
              <a:chExt cx="883051" cy="2750391"/>
            </a:xfrm>
          </p:grpSpPr>
          <p:cxnSp>
            <p:nvCxnSpPr>
              <p:cNvPr id="356" name="直接连接符 355"/>
              <p:cNvCxnSpPr/>
              <p:nvPr/>
            </p:nvCxnSpPr>
            <p:spPr>
              <a:xfrm>
                <a:off x="3593407" y="2333436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357" name="直接连接符 356"/>
              <p:cNvCxnSpPr/>
              <p:nvPr/>
            </p:nvCxnSpPr>
            <p:spPr>
              <a:xfrm>
                <a:off x="3584567" y="2726349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358" name="直接连接符 357"/>
              <p:cNvCxnSpPr/>
              <p:nvPr/>
            </p:nvCxnSpPr>
            <p:spPr>
              <a:xfrm>
                <a:off x="3593407" y="3119262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359" name="直接连接符 358"/>
              <p:cNvCxnSpPr/>
              <p:nvPr/>
            </p:nvCxnSpPr>
            <p:spPr>
              <a:xfrm>
                <a:off x="3593407" y="3512175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360" name="直接连接符 359"/>
              <p:cNvCxnSpPr/>
              <p:nvPr/>
            </p:nvCxnSpPr>
            <p:spPr>
              <a:xfrm>
                <a:off x="3572693" y="3905088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361" name="直接连接符 360"/>
              <p:cNvCxnSpPr/>
              <p:nvPr/>
            </p:nvCxnSpPr>
            <p:spPr>
              <a:xfrm>
                <a:off x="3572693" y="4298001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362" name="直接连接符 361"/>
              <p:cNvCxnSpPr/>
              <p:nvPr/>
            </p:nvCxnSpPr>
            <p:spPr>
              <a:xfrm>
                <a:off x="3593407" y="4690914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363" name="直接连接符 362"/>
              <p:cNvCxnSpPr/>
              <p:nvPr/>
            </p:nvCxnSpPr>
            <p:spPr>
              <a:xfrm>
                <a:off x="3572693" y="5083827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</p:grpSp>
        <p:cxnSp>
          <p:nvCxnSpPr>
            <p:cNvPr id="364" name="直接连接符 363"/>
            <p:cNvCxnSpPr/>
            <p:nvPr/>
          </p:nvCxnSpPr>
          <p:spPr>
            <a:xfrm>
              <a:off x="7654304" y="5488901"/>
              <a:ext cx="0" cy="407379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365" name="矩形 364"/>
            <p:cNvSpPr/>
            <p:nvPr/>
          </p:nvSpPr>
          <p:spPr>
            <a:xfrm>
              <a:off x="7741402" y="5678791"/>
              <a:ext cx="802871" cy="217488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字输出</a:t>
              </a:r>
            </a:p>
          </p:txBody>
        </p:sp>
        <p:sp>
          <p:nvSpPr>
            <p:cNvPr id="366" name="矩形 365"/>
            <p:cNvSpPr/>
            <p:nvPr/>
          </p:nvSpPr>
          <p:spPr>
            <a:xfrm>
              <a:off x="5970322" y="1602494"/>
              <a:ext cx="3442667" cy="3982427"/>
            </a:xfrm>
            <a:prstGeom prst="rect">
              <a:avLst/>
            </a:prstGeom>
            <a:solidFill>
              <a:srgbClr val="7030A0">
                <a:alpha val="21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SRAM</a:t>
              </a:r>
              <a:endParaRPr kumimoji="0" lang="zh-CN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367" name="矩形 366"/>
            <p:cNvSpPr/>
            <p:nvPr/>
          </p:nvSpPr>
          <p:spPr>
            <a:xfrm>
              <a:off x="5198670" y="2281077"/>
              <a:ext cx="781742" cy="249332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比较结果</a:t>
              </a:r>
              <a:endPara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grpSp>
          <p:nvGrpSpPr>
            <p:cNvPr id="368" name="组合 367"/>
            <p:cNvGrpSpPr/>
            <p:nvPr/>
          </p:nvGrpSpPr>
          <p:grpSpPr>
            <a:xfrm>
              <a:off x="4552287" y="2152941"/>
              <a:ext cx="412238" cy="2750391"/>
              <a:chOff x="3572693" y="2333436"/>
              <a:chExt cx="883051" cy="2750391"/>
            </a:xfrm>
          </p:grpSpPr>
          <p:cxnSp>
            <p:nvCxnSpPr>
              <p:cNvPr id="369" name="直接连接符 368"/>
              <p:cNvCxnSpPr/>
              <p:nvPr/>
            </p:nvCxnSpPr>
            <p:spPr>
              <a:xfrm>
                <a:off x="3593407" y="2333436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370" name="直接连接符 369"/>
              <p:cNvCxnSpPr/>
              <p:nvPr/>
            </p:nvCxnSpPr>
            <p:spPr>
              <a:xfrm>
                <a:off x="3584567" y="2726349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371" name="直接连接符 370"/>
              <p:cNvCxnSpPr/>
              <p:nvPr/>
            </p:nvCxnSpPr>
            <p:spPr>
              <a:xfrm>
                <a:off x="3593407" y="3119262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372" name="直接连接符 371"/>
              <p:cNvCxnSpPr/>
              <p:nvPr/>
            </p:nvCxnSpPr>
            <p:spPr>
              <a:xfrm>
                <a:off x="3593407" y="3512175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373" name="直接连接符 372"/>
              <p:cNvCxnSpPr/>
              <p:nvPr/>
            </p:nvCxnSpPr>
            <p:spPr>
              <a:xfrm>
                <a:off x="3572693" y="3905088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374" name="直接连接符 373"/>
              <p:cNvCxnSpPr/>
              <p:nvPr/>
            </p:nvCxnSpPr>
            <p:spPr>
              <a:xfrm>
                <a:off x="3572693" y="4298001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375" name="直接连接符 374"/>
              <p:cNvCxnSpPr/>
              <p:nvPr/>
            </p:nvCxnSpPr>
            <p:spPr>
              <a:xfrm>
                <a:off x="3593407" y="4690914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3572693" y="5083827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</p:grpSp>
        <p:grpSp>
          <p:nvGrpSpPr>
            <p:cNvPr id="377" name="组合 376"/>
            <p:cNvGrpSpPr/>
            <p:nvPr/>
          </p:nvGrpSpPr>
          <p:grpSpPr>
            <a:xfrm>
              <a:off x="4548677" y="2080933"/>
              <a:ext cx="376892" cy="2750391"/>
              <a:chOff x="2051720" y="2334793"/>
              <a:chExt cx="280900" cy="2750391"/>
            </a:xfrm>
          </p:grpSpPr>
          <p:cxnSp>
            <p:nvCxnSpPr>
              <p:cNvPr id="378" name="直接连接符 377"/>
              <p:cNvCxnSpPr/>
              <p:nvPr/>
            </p:nvCxnSpPr>
            <p:spPr>
              <a:xfrm>
                <a:off x="2058309" y="2334793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379" name="直接连接符 378"/>
              <p:cNvCxnSpPr/>
              <p:nvPr/>
            </p:nvCxnSpPr>
            <p:spPr>
              <a:xfrm>
                <a:off x="2051720" y="2727706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380" name="直接连接符 379"/>
              <p:cNvCxnSpPr/>
              <p:nvPr/>
            </p:nvCxnSpPr>
            <p:spPr>
              <a:xfrm>
                <a:off x="2058309" y="3120619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381" name="直接连接符 380"/>
              <p:cNvCxnSpPr/>
              <p:nvPr/>
            </p:nvCxnSpPr>
            <p:spPr>
              <a:xfrm>
                <a:off x="2058309" y="3513532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382" name="直接连接符 381"/>
              <p:cNvCxnSpPr/>
              <p:nvPr/>
            </p:nvCxnSpPr>
            <p:spPr>
              <a:xfrm>
                <a:off x="2058309" y="3906445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383" name="直接连接符 382"/>
              <p:cNvCxnSpPr/>
              <p:nvPr/>
            </p:nvCxnSpPr>
            <p:spPr>
              <a:xfrm>
                <a:off x="2051720" y="4299358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2058309" y="4692271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385" name="直接连接符 384"/>
              <p:cNvCxnSpPr/>
              <p:nvPr/>
            </p:nvCxnSpPr>
            <p:spPr>
              <a:xfrm>
                <a:off x="2051720" y="5085184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</p:grpSp>
        <p:cxnSp>
          <p:nvCxnSpPr>
            <p:cNvPr id="386" name="直接连接符 385"/>
            <p:cNvCxnSpPr/>
            <p:nvPr/>
          </p:nvCxnSpPr>
          <p:spPr>
            <a:xfrm>
              <a:off x="5015880" y="1686400"/>
              <a:ext cx="0" cy="248013"/>
            </a:xfrm>
            <a:prstGeom prst="line">
              <a:avLst/>
            </a:prstGeom>
            <a:noFill/>
            <a:ln w="9525" cap="flat" cmpd="sng" algn="ctr">
              <a:solidFill>
                <a:srgbClr val="FF6600"/>
              </a:solidFill>
              <a:prstDash val="solid"/>
            </a:ln>
            <a:effectLst/>
          </p:spPr>
        </p:cxnSp>
        <p:cxnSp>
          <p:nvCxnSpPr>
            <p:cNvPr id="387" name="直接连接符 386"/>
            <p:cNvCxnSpPr/>
            <p:nvPr/>
          </p:nvCxnSpPr>
          <p:spPr>
            <a:xfrm>
              <a:off x="5137913" y="1411447"/>
              <a:ext cx="0" cy="501965"/>
            </a:xfrm>
            <a:prstGeom prst="line">
              <a:avLst/>
            </a:prstGeom>
            <a:noFill/>
            <a:ln w="25400" cap="flat" cmpd="sng" algn="ctr">
              <a:solidFill>
                <a:srgbClr val="00B0F0"/>
              </a:solidFill>
              <a:prstDash val="solid"/>
            </a:ln>
            <a:effectLst/>
          </p:spPr>
        </p:cxnSp>
        <p:sp>
          <p:nvSpPr>
            <p:cNvPr id="388" name="矩形 387"/>
            <p:cNvSpPr/>
            <p:nvPr/>
          </p:nvSpPr>
          <p:spPr>
            <a:xfrm>
              <a:off x="4943872" y="1921714"/>
              <a:ext cx="276822" cy="3109043"/>
            </a:xfrm>
            <a:prstGeom prst="rect">
              <a:avLst/>
            </a:prstGeom>
            <a:solidFill>
              <a:srgbClr val="00B050"/>
            </a:solidFill>
            <a:ln w="127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多路并发比较电路</a:t>
              </a:r>
              <a:endPara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389" name="矩形 388"/>
            <p:cNvSpPr/>
            <p:nvPr/>
          </p:nvSpPr>
          <p:spPr>
            <a:xfrm>
              <a:off x="2870824" y="1604835"/>
              <a:ext cx="2933712" cy="3980086"/>
            </a:xfrm>
            <a:prstGeom prst="rect">
              <a:avLst/>
            </a:prstGeom>
            <a:solidFill>
              <a:srgbClr val="33CC33">
                <a:alpha val="21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CAM</a:t>
              </a:r>
              <a:endParaRPr kumimoji="0" lang="zh-CN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390" name="矩形 389"/>
            <p:cNvSpPr/>
            <p:nvPr/>
          </p:nvSpPr>
          <p:spPr>
            <a:xfrm>
              <a:off x="5176186" y="4215979"/>
              <a:ext cx="781742" cy="249332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译码信号</a:t>
              </a:r>
              <a:endPara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025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Cache</a:t>
            </a:r>
            <a:r>
              <a:rPr lang="zh-CN" altLang="en-US" dirty="0" smtClean="0"/>
              <a:t>硬件设计实验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5" b="67407"/>
          <a:stretch/>
        </p:blipFill>
        <p:spPr>
          <a:xfrm>
            <a:off x="933815" y="875255"/>
            <a:ext cx="10305685" cy="566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30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Cache</a:t>
            </a:r>
            <a:r>
              <a:rPr lang="zh-CN" altLang="en-US" dirty="0" smtClean="0"/>
              <a:t>模块引脚分布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142749" y="770079"/>
            <a:ext cx="4551140" cy="3649551"/>
          </a:xfrm>
          <a:prstGeom prst="rect">
            <a:avLst/>
          </a:prstGeom>
        </p:spPr>
      </p:pic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487822" y="942764"/>
            <a:ext cx="8930497" cy="3574372"/>
          </a:xfrm>
        </p:spPr>
        <p:txBody>
          <a:bodyPr>
            <a:normAutofit/>
          </a:bodyPr>
          <a:lstStyle/>
          <a:p>
            <a:r>
              <a:rPr lang="en-US" altLang="zh-CN" dirty="0" err="1" smtClean="0"/>
              <a:t>Addr</a:t>
            </a:r>
            <a:r>
              <a:rPr lang="en-US" altLang="zh-CN" dirty="0" smtClean="0"/>
              <a:t>  </a:t>
            </a:r>
            <a:r>
              <a:rPr lang="zh-CN" altLang="en-US" dirty="0" smtClean="0"/>
              <a:t>字节地址输入    </a:t>
            </a:r>
            <a:r>
              <a:rPr lang="en-US" altLang="zh-CN" dirty="0" smtClean="0"/>
              <a:t>Data  </a:t>
            </a:r>
            <a:r>
              <a:rPr lang="zh-CN" altLang="en-US" dirty="0" smtClean="0"/>
              <a:t>字节数据输出</a:t>
            </a:r>
            <a:endParaRPr lang="en-US" altLang="zh-CN" dirty="0" smtClean="0"/>
          </a:p>
          <a:p>
            <a:r>
              <a:rPr lang="en-US" altLang="zh-CN" dirty="0" smtClean="0"/>
              <a:t>Miss  </a:t>
            </a:r>
            <a:r>
              <a:rPr lang="zh-CN" altLang="en-US" dirty="0" smtClean="0"/>
              <a:t>缺失  高电平有效</a:t>
            </a:r>
            <a:endParaRPr lang="en-US" altLang="zh-CN" dirty="0" smtClean="0"/>
          </a:p>
          <a:p>
            <a:r>
              <a:rPr lang="en-US" altLang="zh-CN" dirty="0" err="1"/>
              <a:t>BlkReady</a:t>
            </a:r>
            <a:r>
              <a:rPr lang="en-US" altLang="zh-CN" dirty="0"/>
              <a:t>  </a:t>
            </a:r>
            <a:r>
              <a:rPr lang="zh-CN" altLang="en-US" dirty="0"/>
              <a:t>数据块就绪 </a:t>
            </a:r>
            <a:r>
              <a:rPr lang="zh-CN" altLang="en-US" dirty="0" smtClean="0"/>
              <a:t>   </a:t>
            </a:r>
            <a:r>
              <a:rPr lang="zh-CN" altLang="en-US" dirty="0"/>
              <a:t>高电平有效</a:t>
            </a:r>
            <a:endParaRPr lang="en-US" altLang="zh-CN" dirty="0" smtClean="0"/>
          </a:p>
          <a:p>
            <a:r>
              <a:rPr lang="en-US" altLang="zh-CN" dirty="0" err="1" smtClean="0"/>
              <a:t>BlkDIn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数据块输入</a:t>
            </a:r>
            <a:endParaRPr lang="en-US" altLang="zh-CN" dirty="0" smtClean="0"/>
          </a:p>
          <a:p>
            <a:r>
              <a:rPr lang="en-US" altLang="zh-CN" dirty="0" smtClean="0"/>
              <a:t>Enable  </a:t>
            </a:r>
            <a:r>
              <a:rPr lang="zh-CN" altLang="en-US" dirty="0" smtClean="0"/>
              <a:t>使能信号，高电平有效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为零时 </a:t>
            </a:r>
            <a:r>
              <a:rPr lang="en-US" altLang="zh-CN" dirty="0"/>
              <a:t>D</a:t>
            </a:r>
            <a:r>
              <a:rPr lang="en-US" altLang="zh-CN" dirty="0" smtClean="0"/>
              <a:t>ata</a:t>
            </a:r>
            <a:r>
              <a:rPr lang="zh-CN" altLang="en-US" dirty="0" smtClean="0"/>
              <a:t>输出高阻态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7" name="内容占位符 3"/>
          <p:cNvPicPr>
            <a:picLocks/>
          </p:cNvPicPr>
          <p:nvPr/>
        </p:nvPicPr>
        <p:blipFill rotWithShape="1">
          <a:blip r:embed="rId3"/>
          <a:srcRect b="27176"/>
          <a:stretch/>
        </p:blipFill>
        <p:spPr bwMode="auto">
          <a:xfrm>
            <a:off x="1158782" y="4419630"/>
            <a:ext cx="8747218" cy="21936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2725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</a:t>
            </a:r>
            <a:r>
              <a:rPr lang="zh-CN" altLang="en-US" dirty="0" smtClean="0"/>
              <a:t>步骤</a:t>
            </a:r>
            <a:r>
              <a:rPr lang="en-US" altLang="zh-CN" dirty="0" smtClean="0"/>
              <a:t>1</a:t>
            </a:r>
            <a:r>
              <a:rPr lang="zh-CN" altLang="en-US" dirty="0" smtClean="0"/>
              <a:t>、实现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命中读逻辑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049873" y="2046249"/>
            <a:ext cx="3633903" cy="462039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1</a:t>
            </a:r>
            <a:r>
              <a:rPr lang="zh-CN" altLang="en-US" dirty="0" smtClean="0"/>
              <a:t>、设计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槽部件</a:t>
            </a:r>
            <a:endParaRPr lang="en-US" altLang="zh-CN" dirty="0" smtClean="0"/>
          </a:p>
          <a:p>
            <a:pPr indent="-76200"/>
            <a:r>
              <a:rPr lang="zh-CN" altLang="en-US" dirty="0" smtClean="0">
                <a:solidFill>
                  <a:srgbClr val="C00000"/>
                </a:solidFill>
              </a:rPr>
              <a:t>用寄存器实现</a:t>
            </a:r>
            <a:endParaRPr lang="en-US" altLang="zh-CN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 smtClean="0"/>
              <a:t>2</a:t>
            </a:r>
            <a:r>
              <a:rPr lang="zh-CN" altLang="en-US" dirty="0" smtClean="0"/>
              <a:t>、设计多路比较器</a:t>
            </a:r>
            <a:endParaRPr lang="en-US" altLang="zh-CN" dirty="0" smtClean="0"/>
          </a:p>
          <a:p>
            <a:pPr marL="266700" lvl="2" indent="0">
              <a:spcBef>
                <a:spcPts val="1000"/>
              </a:spcBef>
              <a:buNone/>
            </a:pPr>
            <a:r>
              <a:rPr lang="zh-CN" altLang="en-US" sz="2400" dirty="0" smtClean="0">
                <a:solidFill>
                  <a:srgbClr val="C00000"/>
                </a:solidFill>
              </a:rPr>
              <a:t>  多个比较器并发</a:t>
            </a:r>
            <a:endParaRPr lang="en-US" altLang="zh-CN" sz="2400" dirty="0" smtClean="0">
              <a:solidFill>
                <a:srgbClr val="C00000"/>
              </a:solidFill>
            </a:endParaRPr>
          </a:p>
          <a:p>
            <a:pPr marL="266700" lvl="2" indent="0">
              <a:spcBef>
                <a:spcPts val="1000"/>
              </a:spcBef>
              <a:buNone/>
            </a:pPr>
            <a:r>
              <a:rPr lang="en-US" altLang="zh-CN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 smtClean="0">
                <a:solidFill>
                  <a:srgbClr val="C00000"/>
                </a:solidFill>
              </a:rPr>
              <a:t> </a:t>
            </a:r>
            <a:r>
              <a:rPr lang="zh-CN" altLang="en-US" sz="2400" dirty="0" smtClean="0">
                <a:solidFill>
                  <a:srgbClr val="C00000"/>
                </a:solidFill>
              </a:rPr>
              <a:t>比较结果做行选信号</a:t>
            </a:r>
            <a:endParaRPr lang="en-US" altLang="zh-CN" sz="2400" dirty="0" smtClean="0">
              <a:solidFill>
                <a:srgbClr val="C00000"/>
              </a:solidFill>
            </a:endParaRPr>
          </a:p>
          <a:p>
            <a:pPr marL="0" lvl="2" indent="0">
              <a:spcBef>
                <a:spcPts val="1000"/>
              </a:spcBef>
              <a:buNone/>
            </a:pPr>
            <a:r>
              <a:rPr lang="en-US" altLang="zh-CN" sz="2400" dirty="0"/>
              <a:t>3</a:t>
            </a:r>
            <a:r>
              <a:rPr lang="zh-CN" altLang="en-US" sz="2400" dirty="0" smtClean="0"/>
              <a:t>、字选择逻辑</a:t>
            </a:r>
            <a:endParaRPr lang="en-US" altLang="zh-CN" sz="2400" dirty="0" smtClean="0"/>
          </a:p>
          <a:p>
            <a:pPr marL="266700" lvl="2" indent="0">
              <a:spcBef>
                <a:spcPts val="1000"/>
              </a:spcBef>
              <a:buNone/>
            </a:pPr>
            <a:r>
              <a:rPr lang="en-US" altLang="zh-CN" sz="2400" dirty="0" smtClean="0"/>
              <a:t>  </a:t>
            </a:r>
            <a:r>
              <a:rPr lang="zh-CN" altLang="en-US" sz="2400" dirty="0">
                <a:solidFill>
                  <a:srgbClr val="C00000"/>
                </a:solidFill>
              </a:rPr>
              <a:t>多</a:t>
            </a:r>
            <a:r>
              <a:rPr lang="zh-CN" altLang="en-US" sz="2400" dirty="0">
                <a:solidFill>
                  <a:srgbClr val="C00000"/>
                </a:solidFill>
              </a:rPr>
              <a:t>路选择</a:t>
            </a:r>
            <a:r>
              <a:rPr lang="zh-CN" altLang="en-US" sz="2400" dirty="0">
                <a:solidFill>
                  <a:srgbClr val="C00000"/>
                </a:solidFill>
              </a:rPr>
              <a:t>器选择输出</a:t>
            </a:r>
            <a:endParaRPr lang="en-US" altLang="zh-CN" sz="2400" dirty="0">
              <a:solidFill>
                <a:srgbClr val="C00000"/>
              </a:solidFill>
            </a:endParaRPr>
          </a:p>
          <a:p>
            <a:pPr lvl="1"/>
            <a:endParaRPr lang="en-US" altLang="zh-CN" dirty="0" smtClean="0"/>
          </a:p>
        </p:txBody>
      </p:sp>
      <p:grpSp>
        <p:nvGrpSpPr>
          <p:cNvPr id="4" name="组合 3"/>
          <p:cNvGrpSpPr/>
          <p:nvPr/>
        </p:nvGrpSpPr>
        <p:grpSpPr>
          <a:xfrm>
            <a:off x="487822" y="848505"/>
            <a:ext cx="7348474" cy="5783048"/>
            <a:chOff x="2855641" y="905156"/>
            <a:chExt cx="6696743" cy="5270153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5082283" y="5358853"/>
              <a:ext cx="1296144" cy="0"/>
            </a:xfrm>
            <a:prstGeom prst="line">
              <a:avLst/>
            </a:prstGeom>
            <a:noFill/>
            <a:ln w="9525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6" name="直接连接符 5"/>
            <p:cNvCxnSpPr/>
            <p:nvPr/>
          </p:nvCxnSpPr>
          <p:spPr>
            <a:xfrm>
              <a:off x="8832304" y="4986290"/>
              <a:ext cx="0" cy="262994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7" name="矩形 6"/>
            <p:cNvSpPr/>
            <p:nvPr/>
          </p:nvSpPr>
          <p:spPr>
            <a:xfrm>
              <a:off x="2855641" y="1698750"/>
              <a:ext cx="791369" cy="217488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有效位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647728" y="1694701"/>
              <a:ext cx="558910" cy="227012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TAG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794040" y="1686399"/>
              <a:ext cx="1678225" cy="227012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数据块副本缓冲区</a:t>
              </a: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417992" y="1174544"/>
              <a:ext cx="2182065" cy="228600"/>
              <a:chOff x="2861077" y="969828"/>
              <a:chExt cx="2182065" cy="228600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861077" y="969828"/>
                <a:ext cx="1451394" cy="228600"/>
              </a:xfrm>
              <a:prstGeom prst="rect">
                <a:avLst/>
              </a:prstGeom>
              <a:solidFill>
                <a:srgbClr val="00B0F0"/>
              </a:solidFill>
              <a:ln w="15875" cap="flat" cmpd="sng" algn="ctr">
                <a:solidFill>
                  <a:srgbClr val="333333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Tag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4312472" y="969828"/>
                <a:ext cx="730670" cy="228600"/>
              </a:xfrm>
              <a:prstGeom prst="rect">
                <a:avLst/>
              </a:prstGeom>
              <a:solidFill>
                <a:srgbClr val="FFC000"/>
              </a:solidFill>
              <a:ln w="15875" cap="flat" cmpd="sng" algn="ctr">
                <a:solidFill>
                  <a:srgbClr val="333333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offset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cxnSp>
          <p:nvCxnSpPr>
            <p:cNvPr id="11" name="直接连接符 10"/>
            <p:cNvCxnSpPr/>
            <p:nvPr/>
          </p:nvCxnSpPr>
          <p:spPr>
            <a:xfrm>
              <a:off x="6564021" y="4993412"/>
              <a:ext cx="0" cy="254636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2" name="直接连接符 11"/>
            <p:cNvCxnSpPr/>
            <p:nvPr/>
          </p:nvCxnSpPr>
          <p:spPr>
            <a:xfrm>
              <a:off x="7303463" y="4993411"/>
              <a:ext cx="0" cy="265276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3" name="直接连接符 12"/>
            <p:cNvCxnSpPr/>
            <p:nvPr/>
          </p:nvCxnSpPr>
          <p:spPr>
            <a:xfrm>
              <a:off x="8112224" y="5005659"/>
              <a:ext cx="0" cy="262994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4" name="文本框 13"/>
            <p:cNvSpPr txBox="1"/>
            <p:nvPr/>
          </p:nvSpPr>
          <p:spPr>
            <a:xfrm>
              <a:off x="4818262" y="1585389"/>
              <a:ext cx="258860" cy="280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400" i="1" dirty="0">
                  <a:solidFill>
                    <a:srgbClr val="000000"/>
                  </a:solidFill>
                  <a:latin typeface="Arial" charset="0"/>
                  <a:ea typeface="华文细黑" pitchFamily="2" charset="-122"/>
                </a:rPr>
                <a:t>1</a:t>
              </a:r>
              <a:endParaRPr lang="zh-CN" altLang="en-US" sz="1400" i="1" dirty="0">
                <a:solidFill>
                  <a:srgbClr val="000000"/>
                </a:solidFill>
                <a:latin typeface="Arial" charset="0"/>
                <a:ea typeface="华文细黑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806541" y="5219134"/>
              <a:ext cx="14856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多路选择器</a:t>
              </a:r>
            </a:p>
          </p:txBody>
        </p:sp>
        <p:cxnSp>
          <p:nvCxnSpPr>
            <p:cNvPr id="16" name="直接连接符 15"/>
            <p:cNvCxnSpPr>
              <a:stCxn id="133" idx="3"/>
            </p:cNvCxnSpPr>
            <p:nvPr/>
          </p:nvCxnSpPr>
          <p:spPr>
            <a:xfrm>
              <a:off x="6600056" y="1288844"/>
              <a:ext cx="2952328" cy="0"/>
            </a:xfrm>
            <a:prstGeom prst="line">
              <a:avLst/>
            </a:prstGeom>
            <a:noFill/>
            <a:ln w="25400" cap="flat" cmpd="sng" algn="ctr">
              <a:solidFill>
                <a:srgbClr val="FFC000"/>
              </a:solidFill>
              <a:prstDash val="solid"/>
            </a:ln>
            <a:effectLst/>
          </p:spPr>
        </p:cxnSp>
        <p:cxnSp>
          <p:nvCxnSpPr>
            <p:cNvPr id="17" name="直接连接符 16"/>
            <p:cNvCxnSpPr/>
            <p:nvPr/>
          </p:nvCxnSpPr>
          <p:spPr>
            <a:xfrm>
              <a:off x="9552384" y="1288845"/>
              <a:ext cx="0" cy="4070009"/>
            </a:xfrm>
            <a:prstGeom prst="line">
              <a:avLst/>
            </a:prstGeom>
            <a:noFill/>
            <a:ln w="25400" cap="flat" cmpd="sng" algn="ctr">
              <a:solidFill>
                <a:srgbClr val="FFC000"/>
              </a:solidFill>
              <a:prstDash val="solid"/>
            </a:ln>
            <a:effectLst/>
          </p:spPr>
        </p:cxnSp>
        <p:cxnSp>
          <p:nvCxnSpPr>
            <p:cNvPr id="18" name="直接连接符 17"/>
            <p:cNvCxnSpPr/>
            <p:nvPr/>
          </p:nvCxnSpPr>
          <p:spPr>
            <a:xfrm>
              <a:off x="8832304" y="5332811"/>
              <a:ext cx="720080" cy="0"/>
            </a:xfrm>
            <a:prstGeom prst="line">
              <a:avLst/>
            </a:prstGeom>
            <a:noFill/>
            <a:ln w="25400" cap="flat" cmpd="sng" algn="ctr">
              <a:solidFill>
                <a:srgbClr val="FFC000"/>
              </a:solidFill>
              <a:prstDash val="solid"/>
            </a:ln>
            <a:effectLst/>
          </p:spPr>
        </p:cxnSp>
        <p:sp>
          <p:nvSpPr>
            <p:cNvPr id="19" name="斜纹 18"/>
            <p:cNvSpPr/>
            <p:nvPr/>
          </p:nvSpPr>
          <p:spPr>
            <a:xfrm rot="13664350">
              <a:off x="6640332" y="4024019"/>
              <a:ext cx="2041635" cy="2260945"/>
            </a:xfrm>
            <a:prstGeom prst="diagStripe">
              <a:avLst>
                <a:gd name="adj" fmla="val 78754"/>
              </a:avLst>
            </a:prstGeom>
            <a:solidFill>
              <a:srgbClr val="FFC000"/>
            </a:solidFill>
            <a:ln w="12700" cap="flat" cmpd="sng" algn="ctr">
              <a:solidFill>
                <a:srgbClr val="333333">
                  <a:shade val="50000"/>
                </a:srgbClr>
              </a:solidFill>
              <a:prstDash val="solid"/>
            </a:ln>
            <a:effectLst/>
          </p:spPr>
          <p:txBody>
            <a:bodyPr vert="vert"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013677" y="5180740"/>
              <a:ext cx="14886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字选择 </a:t>
              </a:r>
              <a:r>
                <a:rPr lang="en-US" altLang="zh-CN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MUX</a:t>
              </a:r>
              <a:endPara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241660" y="905156"/>
              <a:ext cx="1070365" cy="217488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主存地址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3018888" y="1934412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6087194" y="1936916"/>
              <a:ext cx="3168352" cy="338412"/>
              <a:chOff x="4355976" y="2130352"/>
              <a:chExt cx="3168352" cy="338412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8" name="矩形 127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0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1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30" name="矩形 129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2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3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>
              <a:off x="3389997" y="1996673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3090896" y="1998607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148652" y="5701633"/>
              <a:ext cx="749700" cy="280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400" i="1" dirty="0">
                  <a:solidFill>
                    <a:srgbClr val="000000"/>
                  </a:solidFill>
                  <a:latin typeface="Arial" charset="0"/>
                  <a:ea typeface="华文细黑" pitchFamily="2" charset="-122"/>
                </a:rPr>
                <a:t>Hit/miss</a:t>
              </a:r>
              <a:endParaRPr lang="zh-CN" altLang="en-US" sz="1400" i="1" dirty="0">
                <a:solidFill>
                  <a:srgbClr val="000000"/>
                </a:solidFill>
                <a:latin typeface="Arial" charset="0"/>
                <a:ea typeface="华文细黑" pitchFamily="2" charset="-122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5087888" y="5033261"/>
              <a:ext cx="0" cy="863019"/>
            </a:xfrm>
            <a:prstGeom prst="line">
              <a:avLst/>
            </a:prstGeom>
            <a:noFill/>
            <a:ln w="127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28" name="矩形 27"/>
            <p:cNvSpPr/>
            <p:nvPr/>
          </p:nvSpPr>
          <p:spPr>
            <a:xfrm>
              <a:off x="3018888" y="2321768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6087194" y="2324272"/>
              <a:ext cx="3168352" cy="338412"/>
              <a:chOff x="4355976" y="2130352"/>
              <a:chExt cx="3168352" cy="338412"/>
            </a:xfrm>
          </p:grpSpPr>
          <p:sp>
            <p:nvSpPr>
              <p:cNvPr id="122" name="矩形 121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3" name="矩形 122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6" name="矩形 125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0" name="矩形 29"/>
            <p:cNvSpPr/>
            <p:nvPr/>
          </p:nvSpPr>
          <p:spPr>
            <a:xfrm>
              <a:off x="3389997" y="2384029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3090896" y="2385963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3018888" y="2709124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6087194" y="2711628"/>
              <a:ext cx="3168352" cy="338412"/>
              <a:chOff x="4355976" y="2130352"/>
              <a:chExt cx="3168352" cy="338412"/>
            </a:xfrm>
          </p:grpSpPr>
          <p:sp>
            <p:nvSpPr>
              <p:cNvPr id="117" name="矩形 116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1" name="矩形 120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3389997" y="2771385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090896" y="2773319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018888" y="3096480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6087194" y="3098984"/>
              <a:ext cx="3168352" cy="338412"/>
              <a:chOff x="4355976" y="2130352"/>
              <a:chExt cx="3168352" cy="338412"/>
            </a:xfrm>
          </p:grpSpPr>
          <p:sp>
            <p:nvSpPr>
              <p:cNvPr id="112" name="矩形 111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8" name="矩形 37"/>
            <p:cNvSpPr/>
            <p:nvPr/>
          </p:nvSpPr>
          <p:spPr>
            <a:xfrm>
              <a:off x="3389997" y="3158741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3090896" y="3160675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018889" y="3530276"/>
              <a:ext cx="1600969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41" name="组合 40"/>
            <p:cNvGrpSpPr/>
            <p:nvPr/>
          </p:nvGrpSpPr>
          <p:grpSpPr>
            <a:xfrm>
              <a:off x="6087194" y="3532780"/>
              <a:ext cx="3168352" cy="338412"/>
              <a:chOff x="4355976" y="2130352"/>
              <a:chExt cx="3168352" cy="338412"/>
            </a:xfrm>
          </p:grpSpPr>
          <p:sp>
            <p:nvSpPr>
              <p:cNvPr id="107" name="矩形 106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8" name="矩形 107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9" name="矩形 108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0" name="矩形 109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1" name="矩形 110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42" name="矩形 41"/>
            <p:cNvSpPr/>
            <p:nvPr/>
          </p:nvSpPr>
          <p:spPr>
            <a:xfrm>
              <a:off x="3389997" y="3592537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3090896" y="3594471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018889" y="3917632"/>
              <a:ext cx="1614751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6087194" y="3920136"/>
              <a:ext cx="3168352" cy="338412"/>
              <a:chOff x="4355976" y="2130352"/>
              <a:chExt cx="3168352" cy="338412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6" name="矩形 105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46" name="矩形 45"/>
            <p:cNvSpPr/>
            <p:nvPr/>
          </p:nvSpPr>
          <p:spPr>
            <a:xfrm>
              <a:off x="3389997" y="3979893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3090896" y="3981827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3018889" y="4304988"/>
              <a:ext cx="1614751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6087194" y="4307492"/>
              <a:ext cx="3168352" cy="338412"/>
              <a:chOff x="4355976" y="2130352"/>
              <a:chExt cx="3168352" cy="338412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9" name="矩形 98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1" name="矩形 100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50" name="矩形 49"/>
            <p:cNvSpPr/>
            <p:nvPr/>
          </p:nvSpPr>
          <p:spPr>
            <a:xfrm>
              <a:off x="3389997" y="4367249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090896" y="4369183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3018889" y="4692344"/>
              <a:ext cx="1614751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6087194" y="4694848"/>
              <a:ext cx="3168352" cy="338412"/>
              <a:chOff x="4355976" y="2130352"/>
              <a:chExt cx="3168352" cy="338412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3" name="矩形 92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0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1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5" name="矩形 94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2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3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54" name="矩形 53"/>
            <p:cNvSpPr/>
            <p:nvPr/>
          </p:nvSpPr>
          <p:spPr>
            <a:xfrm>
              <a:off x="3389997" y="4754605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3090896" y="4756539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5180550" y="2137497"/>
              <a:ext cx="1027437" cy="2750391"/>
              <a:chOff x="3572693" y="2333436"/>
              <a:chExt cx="883051" cy="2750391"/>
            </a:xfrm>
          </p:grpSpPr>
          <p:cxnSp>
            <p:nvCxnSpPr>
              <p:cNvPr id="84" name="直接连接符 83"/>
              <p:cNvCxnSpPr/>
              <p:nvPr/>
            </p:nvCxnSpPr>
            <p:spPr>
              <a:xfrm>
                <a:off x="3593407" y="2333436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85" name="直接连接符 84"/>
              <p:cNvCxnSpPr/>
              <p:nvPr/>
            </p:nvCxnSpPr>
            <p:spPr>
              <a:xfrm>
                <a:off x="3584567" y="2726349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86" name="直接连接符 85"/>
              <p:cNvCxnSpPr/>
              <p:nvPr/>
            </p:nvCxnSpPr>
            <p:spPr>
              <a:xfrm>
                <a:off x="3593407" y="3119262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87" name="直接连接符 86"/>
              <p:cNvCxnSpPr/>
              <p:nvPr/>
            </p:nvCxnSpPr>
            <p:spPr>
              <a:xfrm>
                <a:off x="3593407" y="3512175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88" name="直接连接符 87"/>
              <p:cNvCxnSpPr/>
              <p:nvPr/>
            </p:nvCxnSpPr>
            <p:spPr>
              <a:xfrm>
                <a:off x="3572693" y="3905088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89" name="直接连接符 88"/>
              <p:cNvCxnSpPr/>
              <p:nvPr/>
            </p:nvCxnSpPr>
            <p:spPr>
              <a:xfrm>
                <a:off x="3572693" y="4298001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90" name="直接连接符 89"/>
              <p:cNvCxnSpPr/>
              <p:nvPr/>
            </p:nvCxnSpPr>
            <p:spPr>
              <a:xfrm>
                <a:off x="3593407" y="4690914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91" name="直接连接符 90"/>
              <p:cNvCxnSpPr/>
              <p:nvPr/>
            </p:nvCxnSpPr>
            <p:spPr>
              <a:xfrm>
                <a:off x="3572693" y="5083827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</p:grpSp>
        <p:cxnSp>
          <p:nvCxnSpPr>
            <p:cNvPr id="57" name="直接连接符 56"/>
            <p:cNvCxnSpPr/>
            <p:nvPr/>
          </p:nvCxnSpPr>
          <p:spPr>
            <a:xfrm>
              <a:off x="7654304" y="5488901"/>
              <a:ext cx="0" cy="407379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58" name="矩形 57"/>
            <p:cNvSpPr/>
            <p:nvPr/>
          </p:nvSpPr>
          <p:spPr>
            <a:xfrm>
              <a:off x="7741402" y="5678791"/>
              <a:ext cx="802871" cy="217488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字输出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5932970" y="1593418"/>
              <a:ext cx="3442667" cy="3982427"/>
            </a:xfrm>
            <a:prstGeom prst="rect">
              <a:avLst/>
            </a:prstGeom>
            <a:solidFill>
              <a:srgbClr val="7030A0">
                <a:alpha val="21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SRAM</a:t>
              </a:r>
              <a:endParaRPr kumimoji="0" lang="zh-CN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5198670" y="2281077"/>
              <a:ext cx="781742" cy="249332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比较结果</a:t>
              </a:r>
              <a:endPara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grpSp>
          <p:nvGrpSpPr>
            <p:cNvPr id="61" name="组合 60"/>
            <p:cNvGrpSpPr/>
            <p:nvPr/>
          </p:nvGrpSpPr>
          <p:grpSpPr>
            <a:xfrm>
              <a:off x="4552287" y="2152941"/>
              <a:ext cx="412238" cy="2750391"/>
              <a:chOff x="3572693" y="2333436"/>
              <a:chExt cx="883051" cy="2750391"/>
            </a:xfrm>
          </p:grpSpPr>
          <p:cxnSp>
            <p:nvCxnSpPr>
              <p:cNvPr id="76" name="直接连接符 75"/>
              <p:cNvCxnSpPr/>
              <p:nvPr/>
            </p:nvCxnSpPr>
            <p:spPr>
              <a:xfrm>
                <a:off x="3593407" y="2333436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77" name="直接连接符 76"/>
              <p:cNvCxnSpPr/>
              <p:nvPr/>
            </p:nvCxnSpPr>
            <p:spPr>
              <a:xfrm>
                <a:off x="3584567" y="2726349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78" name="直接连接符 77"/>
              <p:cNvCxnSpPr/>
              <p:nvPr/>
            </p:nvCxnSpPr>
            <p:spPr>
              <a:xfrm>
                <a:off x="3593407" y="3119262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79" name="直接连接符 78"/>
              <p:cNvCxnSpPr/>
              <p:nvPr/>
            </p:nvCxnSpPr>
            <p:spPr>
              <a:xfrm>
                <a:off x="3593407" y="3512175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80" name="直接连接符 79"/>
              <p:cNvCxnSpPr/>
              <p:nvPr/>
            </p:nvCxnSpPr>
            <p:spPr>
              <a:xfrm>
                <a:off x="3572693" y="3905088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81" name="直接连接符 80"/>
              <p:cNvCxnSpPr/>
              <p:nvPr/>
            </p:nvCxnSpPr>
            <p:spPr>
              <a:xfrm>
                <a:off x="3572693" y="4298001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82" name="直接连接符 81"/>
              <p:cNvCxnSpPr/>
              <p:nvPr/>
            </p:nvCxnSpPr>
            <p:spPr>
              <a:xfrm>
                <a:off x="3593407" y="4690914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83" name="直接连接符 82"/>
              <p:cNvCxnSpPr/>
              <p:nvPr/>
            </p:nvCxnSpPr>
            <p:spPr>
              <a:xfrm>
                <a:off x="3572693" y="5083827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</p:grpSp>
        <p:grpSp>
          <p:nvGrpSpPr>
            <p:cNvPr id="62" name="组合 61"/>
            <p:cNvGrpSpPr/>
            <p:nvPr/>
          </p:nvGrpSpPr>
          <p:grpSpPr>
            <a:xfrm>
              <a:off x="4548677" y="2080933"/>
              <a:ext cx="376892" cy="2750391"/>
              <a:chOff x="2051720" y="2334793"/>
              <a:chExt cx="280900" cy="2750391"/>
            </a:xfrm>
          </p:grpSpPr>
          <p:cxnSp>
            <p:nvCxnSpPr>
              <p:cNvPr id="68" name="直接连接符 67"/>
              <p:cNvCxnSpPr/>
              <p:nvPr/>
            </p:nvCxnSpPr>
            <p:spPr>
              <a:xfrm>
                <a:off x="2058309" y="2334793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69" name="直接连接符 68"/>
              <p:cNvCxnSpPr/>
              <p:nvPr/>
            </p:nvCxnSpPr>
            <p:spPr>
              <a:xfrm>
                <a:off x="2051720" y="2727706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0" name="直接连接符 69"/>
              <p:cNvCxnSpPr/>
              <p:nvPr/>
            </p:nvCxnSpPr>
            <p:spPr>
              <a:xfrm>
                <a:off x="2058309" y="3120619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1" name="直接连接符 70"/>
              <p:cNvCxnSpPr/>
              <p:nvPr/>
            </p:nvCxnSpPr>
            <p:spPr>
              <a:xfrm>
                <a:off x="2058309" y="3513532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2" name="直接连接符 71"/>
              <p:cNvCxnSpPr/>
              <p:nvPr/>
            </p:nvCxnSpPr>
            <p:spPr>
              <a:xfrm>
                <a:off x="2058309" y="3906445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3" name="直接连接符 72"/>
              <p:cNvCxnSpPr/>
              <p:nvPr/>
            </p:nvCxnSpPr>
            <p:spPr>
              <a:xfrm>
                <a:off x="2051720" y="4299358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4" name="直接连接符 73"/>
              <p:cNvCxnSpPr/>
              <p:nvPr/>
            </p:nvCxnSpPr>
            <p:spPr>
              <a:xfrm>
                <a:off x="2058309" y="4692271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5" name="直接连接符 74"/>
              <p:cNvCxnSpPr/>
              <p:nvPr/>
            </p:nvCxnSpPr>
            <p:spPr>
              <a:xfrm>
                <a:off x="2051720" y="5085184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</p:grpSp>
        <p:cxnSp>
          <p:nvCxnSpPr>
            <p:cNvPr id="63" name="直接连接符 62"/>
            <p:cNvCxnSpPr/>
            <p:nvPr/>
          </p:nvCxnSpPr>
          <p:spPr>
            <a:xfrm>
              <a:off x="5015880" y="1686400"/>
              <a:ext cx="0" cy="248013"/>
            </a:xfrm>
            <a:prstGeom prst="line">
              <a:avLst/>
            </a:prstGeom>
            <a:noFill/>
            <a:ln w="9525" cap="flat" cmpd="sng" algn="ctr">
              <a:solidFill>
                <a:srgbClr val="FF6600"/>
              </a:solidFill>
              <a:prstDash val="solid"/>
            </a:ln>
            <a:effectLst/>
          </p:spPr>
        </p:cxnSp>
        <p:cxnSp>
          <p:nvCxnSpPr>
            <p:cNvPr id="64" name="直接连接符 63"/>
            <p:cNvCxnSpPr/>
            <p:nvPr/>
          </p:nvCxnSpPr>
          <p:spPr>
            <a:xfrm>
              <a:off x="5137913" y="1411447"/>
              <a:ext cx="0" cy="501965"/>
            </a:xfrm>
            <a:prstGeom prst="line">
              <a:avLst/>
            </a:prstGeom>
            <a:noFill/>
            <a:ln w="25400" cap="flat" cmpd="sng" algn="ctr">
              <a:solidFill>
                <a:srgbClr val="00B0F0"/>
              </a:solidFill>
              <a:prstDash val="solid"/>
            </a:ln>
            <a:effectLst/>
          </p:spPr>
        </p:cxnSp>
        <p:sp>
          <p:nvSpPr>
            <p:cNvPr id="65" name="矩形 64"/>
            <p:cNvSpPr/>
            <p:nvPr/>
          </p:nvSpPr>
          <p:spPr>
            <a:xfrm>
              <a:off x="4943872" y="1921714"/>
              <a:ext cx="276822" cy="3109043"/>
            </a:xfrm>
            <a:prstGeom prst="rect">
              <a:avLst/>
            </a:prstGeom>
            <a:solidFill>
              <a:srgbClr val="00B050"/>
            </a:solidFill>
            <a:ln w="127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多路并发比较电路</a:t>
              </a:r>
              <a:endPara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870824" y="1604835"/>
              <a:ext cx="2933712" cy="3980086"/>
            </a:xfrm>
            <a:prstGeom prst="rect">
              <a:avLst/>
            </a:prstGeom>
            <a:solidFill>
              <a:srgbClr val="33CC33">
                <a:alpha val="21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CAM</a:t>
              </a:r>
              <a:endParaRPr kumimoji="0" lang="zh-CN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5176186" y="4215979"/>
              <a:ext cx="781742" cy="249332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译码信号</a:t>
              </a:r>
              <a:endPara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302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Cache</a:t>
            </a:r>
            <a:r>
              <a:rPr lang="zh-CN" altLang="en-US" dirty="0" smtClean="0"/>
              <a:t>槽设计样例（组相联）</a:t>
            </a:r>
            <a:endParaRPr lang="zh-CN" altLang="en-US" dirty="0"/>
          </a:p>
        </p:txBody>
      </p:sp>
      <p:pic>
        <p:nvPicPr>
          <p:cNvPr id="4" name="内容占位符 3" descr="D:\百度云同步盘\0常用文件\J教学资料\实验环节\2017秋季组原实验\存储系统实验\cache slot.png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4089400"/>
            <a:ext cx="11644996" cy="239626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内容占位符 5"/>
          <p:cNvSpPr txBox="1">
            <a:spLocks/>
          </p:cNvSpPr>
          <p:nvPr/>
        </p:nvSpPr>
        <p:spPr>
          <a:xfrm>
            <a:off x="487822" y="942764"/>
            <a:ext cx="11704178" cy="35743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rgbClr val="FFC000"/>
              </a:buClr>
              <a:buFont typeface="Wingdings" pitchFamily="2" charset="2"/>
              <a:buChar char="n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812800" indent="-355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FFC000"/>
              </a:buClr>
              <a:buFont typeface="Wingdings" pitchFamily="2" charset="2"/>
              <a:buChar char="p"/>
              <a:defRPr sz="2000" kern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FFC000"/>
              </a:buClr>
              <a:buFont typeface="Wingdings" pitchFamily="2" charset="2"/>
              <a:buChar char="u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Valid</a:t>
            </a:r>
            <a:r>
              <a:rPr lang="zh-CN" altLang="en-US" dirty="0" smtClean="0"/>
              <a:t>标志、主存块地址标记位、淘汰标志计数、数据块副本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寄存器实现</a:t>
            </a:r>
            <a:endParaRPr lang="en-US" altLang="zh-CN" dirty="0" smtClean="0"/>
          </a:p>
          <a:p>
            <a:r>
              <a:rPr lang="zh-CN" altLang="en-US" dirty="0" smtClean="0"/>
              <a:t>输出控制用三态门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SlotData</a:t>
            </a:r>
            <a:r>
              <a:rPr lang="zh-CN" altLang="en-US" dirty="0" smtClean="0"/>
              <a:t>的输出，在全相联中可以用个比较器的比较信号进行控制</a:t>
            </a:r>
            <a:endParaRPr lang="en-US" altLang="zh-CN" dirty="0" smtClean="0"/>
          </a:p>
          <a:p>
            <a:r>
              <a:rPr lang="zh-CN" altLang="en-US" dirty="0" smtClean="0"/>
              <a:t>灵活运用标签</a:t>
            </a:r>
            <a:r>
              <a:rPr lang="en-US" altLang="zh-CN" dirty="0" smtClean="0"/>
              <a:t>	</a:t>
            </a:r>
          </a:p>
          <a:p>
            <a:pPr lvl="1"/>
            <a:r>
              <a:rPr lang="zh-CN" altLang="en-US" dirty="0" smtClean="0"/>
              <a:t>设置一个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槽后复制多个，修改标签即可，减少连线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277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</a:t>
            </a:r>
            <a:r>
              <a:rPr lang="zh-CN" altLang="en-US" dirty="0" smtClean="0"/>
              <a:t>步骤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：实现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读</a:t>
            </a:r>
            <a:r>
              <a:rPr lang="zh-CN" altLang="en-US" dirty="0" smtClean="0"/>
              <a:t>缺失</a:t>
            </a:r>
            <a:r>
              <a:rPr lang="zh-CN" altLang="en-US" dirty="0" smtClean="0"/>
              <a:t>逻辑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049873" y="1029615"/>
            <a:ext cx="4142127" cy="56370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dirty="0"/>
              <a:t>4</a:t>
            </a:r>
            <a:r>
              <a:rPr lang="zh-CN" altLang="en-US" dirty="0" smtClean="0"/>
              <a:t>、缺失时逻辑</a:t>
            </a:r>
            <a:endParaRPr lang="en-US" altLang="zh-CN" dirty="0" smtClean="0"/>
          </a:p>
          <a:p>
            <a:pPr marL="26670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if</a:t>
            </a:r>
            <a:r>
              <a:rPr lang="en-US" altLang="zh-CN" dirty="0" smtClean="0">
                <a:solidFill>
                  <a:srgbClr val="C00000"/>
                </a:solidFill>
              </a:rPr>
              <a:t> (</a:t>
            </a:r>
            <a:r>
              <a:rPr lang="zh-CN" altLang="en-US" dirty="0">
                <a:solidFill>
                  <a:srgbClr val="C00000"/>
                </a:solidFill>
              </a:rPr>
              <a:t>存在</a:t>
            </a:r>
            <a:r>
              <a:rPr lang="zh-CN" altLang="en-US" dirty="0" smtClean="0">
                <a:solidFill>
                  <a:srgbClr val="C00000"/>
                </a:solidFill>
              </a:rPr>
              <a:t>空行</a:t>
            </a:r>
            <a:r>
              <a:rPr lang="en-US" altLang="zh-CN" dirty="0" smtClean="0">
                <a:solidFill>
                  <a:srgbClr val="C00000"/>
                </a:solidFill>
              </a:rPr>
              <a:t>)</a:t>
            </a:r>
          </a:p>
          <a:p>
            <a:pPr marL="266700" indent="0">
              <a:buNone/>
            </a:pPr>
            <a:r>
              <a:rPr lang="zh-CN" altLang="en-US" dirty="0" smtClean="0">
                <a:solidFill>
                  <a:srgbClr val="C00000"/>
                </a:solidFill>
              </a:rPr>
              <a:t>    给出空位置行号</a:t>
            </a:r>
            <a:endParaRPr lang="en-US" altLang="zh-CN" dirty="0" smtClean="0">
              <a:solidFill>
                <a:srgbClr val="C00000"/>
              </a:solidFill>
            </a:endParaRPr>
          </a:p>
          <a:p>
            <a:pPr marL="266700" indent="0">
              <a:buNone/>
            </a:pPr>
            <a:r>
              <a:rPr lang="en-US" altLang="zh-CN" dirty="0" smtClean="0">
                <a:solidFill>
                  <a:srgbClr val="C00000"/>
                </a:solidFill>
              </a:rPr>
              <a:t>else  </a:t>
            </a:r>
          </a:p>
          <a:p>
            <a:pPr marL="26670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  </a:t>
            </a:r>
            <a:r>
              <a:rPr lang="en-US" altLang="zh-CN" dirty="0" smtClean="0">
                <a:solidFill>
                  <a:srgbClr val="C00000"/>
                </a:solidFill>
              </a:rPr>
              <a:t>LRU</a:t>
            </a:r>
            <a:r>
              <a:rPr lang="zh-CN" altLang="en-US" dirty="0" smtClean="0">
                <a:solidFill>
                  <a:srgbClr val="C00000"/>
                </a:solidFill>
              </a:rPr>
              <a:t>给出淘汰行号</a:t>
            </a:r>
            <a:endParaRPr lang="en-US" altLang="zh-CN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/>
              <a:t>5</a:t>
            </a:r>
            <a:r>
              <a:rPr lang="zh-CN" altLang="en-US" dirty="0" smtClean="0"/>
              <a:t>、实现</a:t>
            </a:r>
            <a:r>
              <a:rPr lang="en-US" altLang="zh-CN" dirty="0" smtClean="0"/>
              <a:t>LRU</a:t>
            </a:r>
            <a:endParaRPr lang="en-US" altLang="zh-CN" dirty="0"/>
          </a:p>
          <a:p>
            <a:pPr marL="266700" lvl="2" indent="0">
              <a:spcBef>
                <a:spcPts val="1000"/>
              </a:spcBef>
              <a:buNone/>
            </a:pPr>
            <a:r>
              <a:rPr lang="zh-CN" altLang="en-US" sz="2400" dirty="0" smtClean="0">
                <a:solidFill>
                  <a:srgbClr val="C00000"/>
                </a:solidFill>
              </a:rPr>
              <a:t>  </a:t>
            </a:r>
            <a:r>
              <a:rPr lang="en-US" altLang="zh-CN" sz="2400" dirty="0" smtClean="0">
                <a:solidFill>
                  <a:srgbClr val="C00000"/>
                </a:solidFill>
              </a:rPr>
              <a:t>8</a:t>
            </a:r>
            <a:r>
              <a:rPr lang="zh-CN" altLang="en-US" sz="2400" dirty="0" smtClean="0">
                <a:solidFill>
                  <a:srgbClr val="C00000"/>
                </a:solidFill>
              </a:rPr>
              <a:t>路归并比较找到最大值</a:t>
            </a:r>
            <a:endParaRPr lang="en-US" altLang="zh-CN" sz="2400" dirty="0" smtClean="0">
              <a:solidFill>
                <a:srgbClr val="C00000"/>
              </a:solidFill>
            </a:endParaRPr>
          </a:p>
          <a:p>
            <a:pPr marL="266700" lvl="2" indent="0">
              <a:spcBef>
                <a:spcPts val="1000"/>
              </a:spcBef>
              <a:buNone/>
            </a:pPr>
            <a:r>
              <a:rPr lang="en-US" altLang="zh-CN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 smtClean="0">
                <a:solidFill>
                  <a:srgbClr val="C00000"/>
                </a:solidFill>
              </a:rPr>
              <a:t> </a:t>
            </a:r>
            <a:r>
              <a:rPr lang="zh-CN" altLang="en-US" sz="2400" dirty="0" smtClean="0">
                <a:solidFill>
                  <a:srgbClr val="C00000"/>
                </a:solidFill>
              </a:rPr>
              <a:t>最后给出淘汰行号</a:t>
            </a:r>
            <a:endParaRPr lang="en-US" altLang="zh-CN" sz="2400" dirty="0" smtClean="0">
              <a:solidFill>
                <a:srgbClr val="C00000"/>
              </a:solidFill>
            </a:endParaRPr>
          </a:p>
          <a:p>
            <a:pPr marL="0" lvl="2" indent="0">
              <a:spcBef>
                <a:spcPts val="1000"/>
              </a:spcBef>
              <a:buNone/>
            </a:pPr>
            <a:r>
              <a:rPr lang="en-US" altLang="zh-CN" sz="2400" dirty="0" smtClean="0"/>
              <a:t>6</a:t>
            </a:r>
            <a:r>
              <a:rPr lang="zh-CN" altLang="en-US" sz="2400" dirty="0" smtClean="0"/>
              <a:t>、实现块写入逻辑</a:t>
            </a:r>
            <a:endParaRPr lang="en-US" altLang="zh-CN" sz="2400" dirty="0" smtClean="0"/>
          </a:p>
          <a:p>
            <a:pPr marL="266700" lvl="2" indent="0">
              <a:spcBef>
                <a:spcPts val="1000"/>
              </a:spcBef>
              <a:buNone/>
            </a:pPr>
            <a:r>
              <a:rPr lang="en-US" altLang="zh-CN" sz="2400" dirty="0" smtClean="0">
                <a:solidFill>
                  <a:srgbClr val="C00000"/>
                </a:solidFill>
              </a:rPr>
              <a:t>  if  (</a:t>
            </a:r>
            <a:r>
              <a:rPr lang="en-US" altLang="zh-CN" sz="2400" dirty="0" err="1" smtClean="0">
                <a:solidFill>
                  <a:srgbClr val="C00000"/>
                </a:solidFill>
              </a:rPr>
              <a:t>blkready</a:t>
            </a:r>
            <a:r>
              <a:rPr lang="en-US" altLang="zh-CN" sz="2400" dirty="0" smtClean="0">
                <a:solidFill>
                  <a:srgbClr val="C00000"/>
                </a:solidFill>
              </a:rPr>
              <a:t>==1)</a:t>
            </a:r>
          </a:p>
          <a:p>
            <a:pPr marL="266700" lvl="2" indent="0">
              <a:spcBef>
                <a:spcPts val="1000"/>
              </a:spcBef>
              <a:buNone/>
            </a:pPr>
            <a:r>
              <a:rPr lang="zh-CN" altLang="en-US" sz="2400" dirty="0" smtClean="0">
                <a:solidFill>
                  <a:srgbClr val="C00000"/>
                </a:solidFill>
              </a:rPr>
              <a:t>    对应行写入数据块、标记</a:t>
            </a:r>
            <a:endParaRPr lang="en-US" altLang="zh-CN" sz="2400" dirty="0">
              <a:solidFill>
                <a:srgbClr val="C00000"/>
              </a:solidFill>
            </a:endParaRPr>
          </a:p>
          <a:p>
            <a:pPr lvl="1"/>
            <a:endParaRPr lang="en-US" altLang="zh-CN" dirty="0" smtClean="0"/>
          </a:p>
        </p:txBody>
      </p:sp>
      <p:grpSp>
        <p:nvGrpSpPr>
          <p:cNvPr id="4" name="组合 3"/>
          <p:cNvGrpSpPr/>
          <p:nvPr/>
        </p:nvGrpSpPr>
        <p:grpSpPr>
          <a:xfrm>
            <a:off x="487822" y="848505"/>
            <a:ext cx="7348474" cy="5783048"/>
            <a:chOff x="2855641" y="905156"/>
            <a:chExt cx="6696743" cy="5270153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5082283" y="5358853"/>
              <a:ext cx="1296144" cy="0"/>
            </a:xfrm>
            <a:prstGeom prst="line">
              <a:avLst/>
            </a:prstGeom>
            <a:noFill/>
            <a:ln w="9525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6" name="直接连接符 5"/>
            <p:cNvCxnSpPr/>
            <p:nvPr/>
          </p:nvCxnSpPr>
          <p:spPr>
            <a:xfrm>
              <a:off x="8832304" y="4986290"/>
              <a:ext cx="0" cy="262994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7" name="矩形 6"/>
            <p:cNvSpPr/>
            <p:nvPr/>
          </p:nvSpPr>
          <p:spPr>
            <a:xfrm>
              <a:off x="2855641" y="1698750"/>
              <a:ext cx="791369" cy="217488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有效位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647728" y="1694701"/>
              <a:ext cx="558910" cy="227012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TAG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794040" y="1686399"/>
              <a:ext cx="1678225" cy="227012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数据块副本缓冲区</a:t>
              </a: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417992" y="1174544"/>
              <a:ext cx="2182065" cy="228600"/>
              <a:chOff x="2861077" y="969828"/>
              <a:chExt cx="2182065" cy="228600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861077" y="969828"/>
                <a:ext cx="1451394" cy="228600"/>
              </a:xfrm>
              <a:prstGeom prst="rect">
                <a:avLst/>
              </a:prstGeom>
              <a:solidFill>
                <a:srgbClr val="00B0F0"/>
              </a:solidFill>
              <a:ln w="15875" cap="flat" cmpd="sng" algn="ctr">
                <a:solidFill>
                  <a:srgbClr val="333333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Tag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4312472" y="969828"/>
                <a:ext cx="730670" cy="228600"/>
              </a:xfrm>
              <a:prstGeom prst="rect">
                <a:avLst/>
              </a:prstGeom>
              <a:solidFill>
                <a:srgbClr val="FFC000"/>
              </a:solidFill>
              <a:ln w="15875" cap="flat" cmpd="sng" algn="ctr">
                <a:solidFill>
                  <a:srgbClr val="333333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offset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cxnSp>
          <p:nvCxnSpPr>
            <p:cNvPr id="11" name="直接连接符 10"/>
            <p:cNvCxnSpPr/>
            <p:nvPr/>
          </p:nvCxnSpPr>
          <p:spPr>
            <a:xfrm>
              <a:off x="6564021" y="4993412"/>
              <a:ext cx="0" cy="254636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2" name="直接连接符 11"/>
            <p:cNvCxnSpPr/>
            <p:nvPr/>
          </p:nvCxnSpPr>
          <p:spPr>
            <a:xfrm>
              <a:off x="7303463" y="4993411"/>
              <a:ext cx="0" cy="265276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3" name="直接连接符 12"/>
            <p:cNvCxnSpPr/>
            <p:nvPr/>
          </p:nvCxnSpPr>
          <p:spPr>
            <a:xfrm>
              <a:off x="8112224" y="5005659"/>
              <a:ext cx="0" cy="262994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4" name="文本框 13"/>
            <p:cNvSpPr txBox="1"/>
            <p:nvPr/>
          </p:nvSpPr>
          <p:spPr>
            <a:xfrm>
              <a:off x="4818262" y="1585389"/>
              <a:ext cx="258860" cy="280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400" i="1" dirty="0">
                  <a:solidFill>
                    <a:srgbClr val="000000"/>
                  </a:solidFill>
                  <a:latin typeface="Arial" charset="0"/>
                  <a:ea typeface="华文细黑" pitchFamily="2" charset="-122"/>
                </a:rPr>
                <a:t>1</a:t>
              </a:r>
              <a:endParaRPr lang="zh-CN" altLang="en-US" sz="1400" i="1" dirty="0">
                <a:solidFill>
                  <a:srgbClr val="000000"/>
                </a:solidFill>
                <a:latin typeface="Arial" charset="0"/>
                <a:ea typeface="华文细黑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806541" y="5219134"/>
              <a:ext cx="14856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多路选择器</a:t>
              </a:r>
            </a:p>
          </p:txBody>
        </p:sp>
        <p:cxnSp>
          <p:nvCxnSpPr>
            <p:cNvPr id="16" name="直接连接符 15"/>
            <p:cNvCxnSpPr>
              <a:stCxn id="133" idx="3"/>
            </p:cNvCxnSpPr>
            <p:nvPr/>
          </p:nvCxnSpPr>
          <p:spPr>
            <a:xfrm>
              <a:off x="6600056" y="1288844"/>
              <a:ext cx="2952328" cy="0"/>
            </a:xfrm>
            <a:prstGeom prst="line">
              <a:avLst/>
            </a:prstGeom>
            <a:noFill/>
            <a:ln w="25400" cap="flat" cmpd="sng" algn="ctr">
              <a:solidFill>
                <a:srgbClr val="FFC000"/>
              </a:solidFill>
              <a:prstDash val="solid"/>
            </a:ln>
            <a:effectLst/>
          </p:spPr>
        </p:cxnSp>
        <p:cxnSp>
          <p:nvCxnSpPr>
            <p:cNvPr id="17" name="直接连接符 16"/>
            <p:cNvCxnSpPr/>
            <p:nvPr/>
          </p:nvCxnSpPr>
          <p:spPr>
            <a:xfrm>
              <a:off x="9552384" y="1288845"/>
              <a:ext cx="0" cy="4070009"/>
            </a:xfrm>
            <a:prstGeom prst="line">
              <a:avLst/>
            </a:prstGeom>
            <a:noFill/>
            <a:ln w="25400" cap="flat" cmpd="sng" algn="ctr">
              <a:solidFill>
                <a:srgbClr val="FFC000"/>
              </a:solidFill>
              <a:prstDash val="solid"/>
            </a:ln>
            <a:effectLst/>
          </p:spPr>
        </p:cxnSp>
        <p:cxnSp>
          <p:nvCxnSpPr>
            <p:cNvPr id="18" name="直接连接符 17"/>
            <p:cNvCxnSpPr/>
            <p:nvPr/>
          </p:nvCxnSpPr>
          <p:spPr>
            <a:xfrm>
              <a:off x="8832304" y="5332811"/>
              <a:ext cx="720080" cy="0"/>
            </a:xfrm>
            <a:prstGeom prst="line">
              <a:avLst/>
            </a:prstGeom>
            <a:noFill/>
            <a:ln w="25400" cap="flat" cmpd="sng" algn="ctr">
              <a:solidFill>
                <a:srgbClr val="FFC000"/>
              </a:solidFill>
              <a:prstDash val="solid"/>
            </a:ln>
            <a:effectLst/>
          </p:spPr>
        </p:cxnSp>
        <p:sp>
          <p:nvSpPr>
            <p:cNvPr id="19" name="斜纹 18"/>
            <p:cNvSpPr/>
            <p:nvPr/>
          </p:nvSpPr>
          <p:spPr>
            <a:xfrm rot="13664350">
              <a:off x="6640332" y="4024019"/>
              <a:ext cx="2041635" cy="2260945"/>
            </a:xfrm>
            <a:prstGeom prst="diagStripe">
              <a:avLst>
                <a:gd name="adj" fmla="val 78754"/>
              </a:avLst>
            </a:prstGeom>
            <a:solidFill>
              <a:srgbClr val="FFC000"/>
            </a:solidFill>
            <a:ln w="12700" cap="flat" cmpd="sng" algn="ctr">
              <a:solidFill>
                <a:srgbClr val="333333">
                  <a:shade val="50000"/>
                </a:srgbClr>
              </a:solidFill>
              <a:prstDash val="solid"/>
            </a:ln>
            <a:effectLst/>
          </p:spPr>
          <p:txBody>
            <a:bodyPr vert="vert"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013677" y="5180740"/>
              <a:ext cx="14886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字选择 </a:t>
              </a:r>
              <a:r>
                <a:rPr lang="en-US" altLang="zh-CN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MUX</a:t>
              </a:r>
              <a:endPara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241660" y="905156"/>
              <a:ext cx="1070365" cy="217488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主存地址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3018888" y="1934412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6087194" y="1936916"/>
              <a:ext cx="3168352" cy="338412"/>
              <a:chOff x="4355976" y="2130352"/>
              <a:chExt cx="3168352" cy="338412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8" name="矩形 127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0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1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30" name="矩形 129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2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3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>
              <a:off x="3389997" y="1996673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3090896" y="1998607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148652" y="5701633"/>
              <a:ext cx="749700" cy="280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400" i="1" dirty="0">
                  <a:solidFill>
                    <a:srgbClr val="000000"/>
                  </a:solidFill>
                  <a:latin typeface="Arial" charset="0"/>
                  <a:ea typeface="华文细黑" pitchFamily="2" charset="-122"/>
                </a:rPr>
                <a:t>Hit/miss</a:t>
              </a:r>
              <a:endParaRPr lang="zh-CN" altLang="en-US" sz="1400" i="1" dirty="0">
                <a:solidFill>
                  <a:srgbClr val="000000"/>
                </a:solidFill>
                <a:latin typeface="Arial" charset="0"/>
                <a:ea typeface="华文细黑" pitchFamily="2" charset="-122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5087888" y="5033261"/>
              <a:ext cx="0" cy="863019"/>
            </a:xfrm>
            <a:prstGeom prst="line">
              <a:avLst/>
            </a:prstGeom>
            <a:noFill/>
            <a:ln w="127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28" name="矩形 27"/>
            <p:cNvSpPr/>
            <p:nvPr/>
          </p:nvSpPr>
          <p:spPr>
            <a:xfrm>
              <a:off x="3018888" y="2321768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6087194" y="2324272"/>
              <a:ext cx="3168352" cy="338412"/>
              <a:chOff x="4355976" y="2130352"/>
              <a:chExt cx="3168352" cy="338412"/>
            </a:xfrm>
          </p:grpSpPr>
          <p:sp>
            <p:nvSpPr>
              <p:cNvPr id="122" name="矩形 121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3" name="矩形 122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6" name="矩形 125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0" name="矩形 29"/>
            <p:cNvSpPr/>
            <p:nvPr/>
          </p:nvSpPr>
          <p:spPr>
            <a:xfrm>
              <a:off x="3389997" y="2384029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3090896" y="2385963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3018888" y="2709124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6087194" y="2711628"/>
              <a:ext cx="3168352" cy="338412"/>
              <a:chOff x="4355976" y="2130352"/>
              <a:chExt cx="3168352" cy="338412"/>
            </a:xfrm>
          </p:grpSpPr>
          <p:sp>
            <p:nvSpPr>
              <p:cNvPr id="117" name="矩形 116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21" name="矩形 120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3389997" y="2771385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090896" y="2773319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018888" y="3096480"/>
              <a:ext cx="1605616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6087194" y="3098984"/>
              <a:ext cx="3168352" cy="338412"/>
              <a:chOff x="4355976" y="2130352"/>
              <a:chExt cx="3168352" cy="338412"/>
            </a:xfrm>
          </p:grpSpPr>
          <p:sp>
            <p:nvSpPr>
              <p:cNvPr id="112" name="矩形 111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38" name="矩形 37"/>
            <p:cNvSpPr/>
            <p:nvPr/>
          </p:nvSpPr>
          <p:spPr>
            <a:xfrm>
              <a:off x="3389997" y="3158741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3090896" y="3160675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018889" y="3530276"/>
              <a:ext cx="1600969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41" name="组合 40"/>
            <p:cNvGrpSpPr/>
            <p:nvPr/>
          </p:nvGrpSpPr>
          <p:grpSpPr>
            <a:xfrm>
              <a:off x="6087194" y="3532780"/>
              <a:ext cx="3168352" cy="338412"/>
              <a:chOff x="4355976" y="2130352"/>
              <a:chExt cx="3168352" cy="338412"/>
            </a:xfrm>
          </p:grpSpPr>
          <p:sp>
            <p:nvSpPr>
              <p:cNvPr id="107" name="矩形 106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8" name="矩形 107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9" name="矩形 108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0" name="矩形 109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11" name="矩形 110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42" name="矩形 41"/>
            <p:cNvSpPr/>
            <p:nvPr/>
          </p:nvSpPr>
          <p:spPr>
            <a:xfrm>
              <a:off x="3389997" y="3592537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3090896" y="3594471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018889" y="3917632"/>
              <a:ext cx="1614751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6087194" y="3920136"/>
              <a:ext cx="3168352" cy="338412"/>
              <a:chOff x="4355976" y="2130352"/>
              <a:chExt cx="3168352" cy="338412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6" name="矩形 105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46" name="矩形 45"/>
            <p:cNvSpPr/>
            <p:nvPr/>
          </p:nvSpPr>
          <p:spPr>
            <a:xfrm>
              <a:off x="3389997" y="3979893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3090896" y="3981827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3018889" y="4304988"/>
              <a:ext cx="1614751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6087194" y="4307492"/>
              <a:ext cx="3168352" cy="338412"/>
              <a:chOff x="4355976" y="2130352"/>
              <a:chExt cx="3168352" cy="338412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9" name="矩形 98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101" name="矩形 100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50" name="矩形 49"/>
            <p:cNvSpPr/>
            <p:nvPr/>
          </p:nvSpPr>
          <p:spPr>
            <a:xfrm>
              <a:off x="3389997" y="4367249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090896" y="4369183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3018889" y="4692344"/>
              <a:ext cx="1614751" cy="338412"/>
            </a:xfrm>
            <a:prstGeom prst="rect">
              <a:avLst/>
            </a:prstGeom>
            <a:solidFill>
              <a:srgbClr val="B2B2B2">
                <a:lumMod val="40000"/>
                <a:lumOff val="60000"/>
              </a:srgbClr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6087194" y="4694848"/>
              <a:ext cx="3168352" cy="338412"/>
              <a:chOff x="4355976" y="2130352"/>
              <a:chExt cx="3168352" cy="338412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4355976" y="2130352"/>
                <a:ext cx="3168352" cy="338412"/>
              </a:xfrm>
              <a:prstGeom prst="rect">
                <a:avLst/>
              </a:prstGeom>
              <a:solidFill>
                <a:srgbClr val="B2B2B2">
                  <a:lumMod val="40000"/>
                  <a:lumOff val="60000"/>
                </a:srgbClr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3" name="矩形 92"/>
              <p:cNvSpPr/>
              <p:nvPr/>
            </p:nvSpPr>
            <p:spPr>
              <a:xfrm>
                <a:off x="446761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0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522227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1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5" name="矩形 94"/>
              <p:cNvSpPr/>
              <p:nvPr/>
            </p:nvSpPr>
            <p:spPr>
              <a:xfrm>
                <a:off x="5976935" y="2192613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2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6731595" y="2194894"/>
                <a:ext cx="720725" cy="228600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333333"/>
                </a:solidFill>
                <a:prstDash val="sysDot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itchFamily="34" charset="0"/>
                    <a:ea typeface="微软雅黑"/>
                    <a:cs typeface="Arial" pitchFamily="34" charset="0"/>
                  </a:rPr>
                  <a:t>3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endParaRPr>
              </a:p>
            </p:txBody>
          </p:sp>
        </p:grpSp>
        <p:sp>
          <p:nvSpPr>
            <p:cNvPr id="54" name="矩形 53"/>
            <p:cNvSpPr/>
            <p:nvPr/>
          </p:nvSpPr>
          <p:spPr>
            <a:xfrm>
              <a:off x="3389997" y="4754605"/>
              <a:ext cx="1164462" cy="228600"/>
            </a:xfrm>
            <a:prstGeom prst="rect">
              <a:avLst/>
            </a:prstGeom>
            <a:solidFill>
              <a:srgbClr val="00B0F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3090896" y="4756539"/>
              <a:ext cx="227092" cy="228600"/>
            </a:xfrm>
            <a:prstGeom prst="rect">
              <a:avLst/>
            </a:prstGeom>
            <a:solidFill>
              <a:srgbClr val="FF6600"/>
            </a:solidFill>
            <a:ln w="3175" cap="flat" cmpd="sng" algn="ctr">
              <a:solidFill>
                <a:srgbClr val="333333"/>
              </a:solidFill>
              <a:prstDash val="sysDot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0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/>
                <a:cs typeface="Arial" pitchFamily="34" charset="0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5180550" y="2137497"/>
              <a:ext cx="1027437" cy="2750391"/>
              <a:chOff x="3572693" y="2333436"/>
              <a:chExt cx="883051" cy="2750391"/>
            </a:xfrm>
          </p:grpSpPr>
          <p:cxnSp>
            <p:nvCxnSpPr>
              <p:cNvPr id="84" name="直接连接符 83"/>
              <p:cNvCxnSpPr/>
              <p:nvPr/>
            </p:nvCxnSpPr>
            <p:spPr>
              <a:xfrm>
                <a:off x="3593407" y="2333436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85" name="直接连接符 84"/>
              <p:cNvCxnSpPr/>
              <p:nvPr/>
            </p:nvCxnSpPr>
            <p:spPr>
              <a:xfrm>
                <a:off x="3584567" y="2726349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86" name="直接连接符 85"/>
              <p:cNvCxnSpPr/>
              <p:nvPr/>
            </p:nvCxnSpPr>
            <p:spPr>
              <a:xfrm>
                <a:off x="3593407" y="3119262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87" name="直接连接符 86"/>
              <p:cNvCxnSpPr/>
              <p:nvPr/>
            </p:nvCxnSpPr>
            <p:spPr>
              <a:xfrm>
                <a:off x="3593407" y="3512175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88" name="直接连接符 87"/>
              <p:cNvCxnSpPr/>
              <p:nvPr/>
            </p:nvCxnSpPr>
            <p:spPr>
              <a:xfrm>
                <a:off x="3572693" y="3905088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89" name="直接连接符 88"/>
              <p:cNvCxnSpPr/>
              <p:nvPr/>
            </p:nvCxnSpPr>
            <p:spPr>
              <a:xfrm>
                <a:off x="3572693" y="4298001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90" name="直接连接符 89"/>
              <p:cNvCxnSpPr/>
              <p:nvPr/>
            </p:nvCxnSpPr>
            <p:spPr>
              <a:xfrm>
                <a:off x="3593407" y="4690914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  <p:cxnSp>
            <p:nvCxnSpPr>
              <p:cNvPr id="91" name="直接连接符 90"/>
              <p:cNvCxnSpPr/>
              <p:nvPr/>
            </p:nvCxnSpPr>
            <p:spPr>
              <a:xfrm>
                <a:off x="3572693" y="5083827"/>
                <a:ext cx="862337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333333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</p:grpSp>
        <p:cxnSp>
          <p:nvCxnSpPr>
            <p:cNvPr id="57" name="直接连接符 56"/>
            <p:cNvCxnSpPr/>
            <p:nvPr/>
          </p:nvCxnSpPr>
          <p:spPr>
            <a:xfrm>
              <a:off x="7654304" y="5488901"/>
              <a:ext cx="0" cy="407379"/>
            </a:xfrm>
            <a:prstGeom prst="line">
              <a:avLst/>
            </a:prstGeom>
            <a:noFill/>
            <a:ln w="25400" cap="flat" cmpd="sng" algn="ctr">
              <a:solidFill>
                <a:srgbClr val="333333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58" name="矩形 57"/>
            <p:cNvSpPr/>
            <p:nvPr/>
          </p:nvSpPr>
          <p:spPr>
            <a:xfrm>
              <a:off x="7741402" y="5678791"/>
              <a:ext cx="802871" cy="217488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Arial" pitchFamily="34" charset="0"/>
                  <a:ea typeface="微软雅黑"/>
                  <a:cs typeface="Arial" pitchFamily="34" charset="0"/>
                </a:rPr>
                <a:t>字输出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5932970" y="1593418"/>
              <a:ext cx="3442667" cy="3982427"/>
            </a:xfrm>
            <a:prstGeom prst="rect">
              <a:avLst/>
            </a:prstGeom>
            <a:solidFill>
              <a:srgbClr val="7030A0">
                <a:alpha val="21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SRAM</a:t>
              </a:r>
              <a:endParaRPr kumimoji="0" lang="zh-CN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5198670" y="2281077"/>
              <a:ext cx="781742" cy="249332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比较结果</a:t>
              </a:r>
              <a:endPara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grpSp>
          <p:nvGrpSpPr>
            <p:cNvPr id="61" name="组合 60"/>
            <p:cNvGrpSpPr/>
            <p:nvPr/>
          </p:nvGrpSpPr>
          <p:grpSpPr>
            <a:xfrm>
              <a:off x="4552287" y="2152941"/>
              <a:ext cx="412238" cy="2750391"/>
              <a:chOff x="3572693" y="2333436"/>
              <a:chExt cx="883051" cy="2750391"/>
            </a:xfrm>
          </p:grpSpPr>
          <p:cxnSp>
            <p:nvCxnSpPr>
              <p:cNvPr id="76" name="直接连接符 75"/>
              <p:cNvCxnSpPr/>
              <p:nvPr/>
            </p:nvCxnSpPr>
            <p:spPr>
              <a:xfrm>
                <a:off x="3593407" y="2333436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77" name="直接连接符 76"/>
              <p:cNvCxnSpPr/>
              <p:nvPr/>
            </p:nvCxnSpPr>
            <p:spPr>
              <a:xfrm>
                <a:off x="3584567" y="2726349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78" name="直接连接符 77"/>
              <p:cNvCxnSpPr/>
              <p:nvPr/>
            </p:nvCxnSpPr>
            <p:spPr>
              <a:xfrm>
                <a:off x="3593407" y="3119262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79" name="直接连接符 78"/>
              <p:cNvCxnSpPr/>
              <p:nvPr/>
            </p:nvCxnSpPr>
            <p:spPr>
              <a:xfrm>
                <a:off x="3593407" y="3512175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80" name="直接连接符 79"/>
              <p:cNvCxnSpPr/>
              <p:nvPr/>
            </p:nvCxnSpPr>
            <p:spPr>
              <a:xfrm>
                <a:off x="3572693" y="3905088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81" name="直接连接符 80"/>
              <p:cNvCxnSpPr/>
              <p:nvPr/>
            </p:nvCxnSpPr>
            <p:spPr>
              <a:xfrm>
                <a:off x="3572693" y="4298001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82" name="直接连接符 81"/>
              <p:cNvCxnSpPr/>
              <p:nvPr/>
            </p:nvCxnSpPr>
            <p:spPr>
              <a:xfrm>
                <a:off x="3593407" y="4690914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  <p:cxnSp>
            <p:nvCxnSpPr>
              <p:cNvPr id="83" name="直接连接符 82"/>
              <p:cNvCxnSpPr/>
              <p:nvPr/>
            </p:nvCxnSpPr>
            <p:spPr>
              <a:xfrm>
                <a:off x="3572693" y="5083827"/>
                <a:ext cx="862337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B0F0"/>
                </a:solidFill>
                <a:prstDash val="solid"/>
              </a:ln>
              <a:effectLst/>
            </p:spPr>
          </p:cxnSp>
        </p:grpSp>
        <p:grpSp>
          <p:nvGrpSpPr>
            <p:cNvPr id="62" name="组合 61"/>
            <p:cNvGrpSpPr/>
            <p:nvPr/>
          </p:nvGrpSpPr>
          <p:grpSpPr>
            <a:xfrm>
              <a:off x="4548677" y="2080933"/>
              <a:ext cx="376892" cy="2750391"/>
              <a:chOff x="2051720" y="2334793"/>
              <a:chExt cx="280900" cy="2750391"/>
            </a:xfrm>
          </p:grpSpPr>
          <p:cxnSp>
            <p:nvCxnSpPr>
              <p:cNvPr id="68" name="直接连接符 67"/>
              <p:cNvCxnSpPr/>
              <p:nvPr/>
            </p:nvCxnSpPr>
            <p:spPr>
              <a:xfrm>
                <a:off x="2058309" y="2334793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69" name="直接连接符 68"/>
              <p:cNvCxnSpPr/>
              <p:nvPr/>
            </p:nvCxnSpPr>
            <p:spPr>
              <a:xfrm>
                <a:off x="2051720" y="2727706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0" name="直接连接符 69"/>
              <p:cNvCxnSpPr/>
              <p:nvPr/>
            </p:nvCxnSpPr>
            <p:spPr>
              <a:xfrm>
                <a:off x="2058309" y="3120619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1" name="直接连接符 70"/>
              <p:cNvCxnSpPr/>
              <p:nvPr/>
            </p:nvCxnSpPr>
            <p:spPr>
              <a:xfrm>
                <a:off x="2058309" y="3513532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2" name="直接连接符 71"/>
              <p:cNvCxnSpPr/>
              <p:nvPr/>
            </p:nvCxnSpPr>
            <p:spPr>
              <a:xfrm>
                <a:off x="2058309" y="3906445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3" name="直接连接符 72"/>
              <p:cNvCxnSpPr/>
              <p:nvPr/>
            </p:nvCxnSpPr>
            <p:spPr>
              <a:xfrm>
                <a:off x="2051720" y="4299358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4" name="直接连接符 73"/>
              <p:cNvCxnSpPr/>
              <p:nvPr/>
            </p:nvCxnSpPr>
            <p:spPr>
              <a:xfrm>
                <a:off x="2058309" y="4692271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  <p:cxnSp>
            <p:nvCxnSpPr>
              <p:cNvPr id="75" name="直接连接符 74"/>
              <p:cNvCxnSpPr/>
              <p:nvPr/>
            </p:nvCxnSpPr>
            <p:spPr>
              <a:xfrm>
                <a:off x="2051720" y="5085184"/>
                <a:ext cx="274311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FF6600"/>
                </a:solidFill>
                <a:prstDash val="solid"/>
              </a:ln>
              <a:effectLst/>
            </p:spPr>
          </p:cxnSp>
        </p:grpSp>
        <p:cxnSp>
          <p:nvCxnSpPr>
            <p:cNvPr id="63" name="直接连接符 62"/>
            <p:cNvCxnSpPr/>
            <p:nvPr/>
          </p:nvCxnSpPr>
          <p:spPr>
            <a:xfrm>
              <a:off x="5015880" y="1686400"/>
              <a:ext cx="0" cy="248013"/>
            </a:xfrm>
            <a:prstGeom prst="line">
              <a:avLst/>
            </a:prstGeom>
            <a:noFill/>
            <a:ln w="9525" cap="flat" cmpd="sng" algn="ctr">
              <a:solidFill>
                <a:srgbClr val="FF6600"/>
              </a:solidFill>
              <a:prstDash val="solid"/>
            </a:ln>
            <a:effectLst/>
          </p:spPr>
        </p:cxnSp>
        <p:cxnSp>
          <p:nvCxnSpPr>
            <p:cNvPr id="64" name="直接连接符 63"/>
            <p:cNvCxnSpPr/>
            <p:nvPr/>
          </p:nvCxnSpPr>
          <p:spPr>
            <a:xfrm>
              <a:off x="5137913" y="1411447"/>
              <a:ext cx="0" cy="501965"/>
            </a:xfrm>
            <a:prstGeom prst="line">
              <a:avLst/>
            </a:prstGeom>
            <a:noFill/>
            <a:ln w="25400" cap="flat" cmpd="sng" algn="ctr">
              <a:solidFill>
                <a:srgbClr val="00B0F0"/>
              </a:solidFill>
              <a:prstDash val="solid"/>
            </a:ln>
            <a:effectLst/>
          </p:spPr>
        </p:cxnSp>
        <p:sp>
          <p:nvSpPr>
            <p:cNvPr id="65" name="矩形 64"/>
            <p:cNvSpPr/>
            <p:nvPr/>
          </p:nvSpPr>
          <p:spPr>
            <a:xfrm>
              <a:off x="4943872" y="1921714"/>
              <a:ext cx="276822" cy="3109043"/>
            </a:xfrm>
            <a:prstGeom prst="rect">
              <a:avLst/>
            </a:prstGeom>
            <a:solidFill>
              <a:srgbClr val="00B050"/>
            </a:solidFill>
            <a:ln w="12700" cap="flat" cmpd="sng" algn="ctr">
              <a:solidFill>
                <a:srgbClr val="333333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多路并发比较电路</a:t>
              </a:r>
              <a:endPara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870824" y="1604835"/>
              <a:ext cx="2933712" cy="3980086"/>
            </a:xfrm>
            <a:prstGeom prst="rect">
              <a:avLst/>
            </a:prstGeom>
            <a:solidFill>
              <a:srgbClr val="33CC33">
                <a:alpha val="21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CAM</a:t>
              </a:r>
              <a:endParaRPr kumimoji="0" lang="zh-CN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5176186" y="4215979"/>
              <a:ext cx="781742" cy="249332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译码信号</a:t>
              </a:r>
              <a:endPara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975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/>
      </a:spPr>
      <a:bodyPr rtlCol="0" anchor="ctr"/>
      <a:lstStyle>
        <a:defPPr algn="ctr">
          <a:defRPr i="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5687</TotalTime>
  <Words>621</Words>
  <Application>Microsoft Office PowerPoint</Application>
  <PresentationFormat>宽屏</PresentationFormat>
  <Paragraphs>221</Paragraphs>
  <Slides>10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MS UI Gothic</vt:lpstr>
      <vt:lpstr>等线</vt:lpstr>
      <vt:lpstr>华文细黑</vt:lpstr>
      <vt:lpstr>微软雅黑</vt:lpstr>
      <vt:lpstr>Arial</vt:lpstr>
      <vt:lpstr>Brush Script MT</vt:lpstr>
      <vt:lpstr>Segoe UI</vt:lpstr>
      <vt:lpstr>Segoe UI Black</vt:lpstr>
      <vt:lpstr>Wingdings</vt:lpstr>
      <vt:lpstr>Office 主题​​</vt:lpstr>
      <vt:lpstr>1_nordridesign</vt:lpstr>
      <vt:lpstr>2_nordridesign</vt:lpstr>
      <vt:lpstr>  计算机组成原理                         全相联cache设计</vt:lpstr>
      <vt:lpstr>实验目的</vt:lpstr>
      <vt:lpstr>全相联映射</vt:lpstr>
      <vt:lpstr>全相联映射逻辑实现</vt:lpstr>
      <vt:lpstr>Cache硬件设计实验</vt:lpstr>
      <vt:lpstr>Cache模块引脚分布</vt:lpstr>
      <vt:lpstr>设计步骤1、实现cache命中读逻辑</vt:lpstr>
      <vt:lpstr>Cache槽设计样例（组相联）</vt:lpstr>
      <vt:lpstr>设计步骤2：实现cache读缺失逻辑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tanzhihu</dc:creator>
  <cp:lastModifiedBy>大萝卜</cp:lastModifiedBy>
  <cp:revision>489</cp:revision>
  <dcterms:created xsi:type="dcterms:W3CDTF">2018-05-09T10:41:24Z</dcterms:created>
  <dcterms:modified xsi:type="dcterms:W3CDTF">2018-12-01T05:03:33Z</dcterms:modified>
</cp:coreProperties>
</file>

<file path=docProps/thumbnail.jpeg>
</file>